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89" r:id="rId2"/>
    <p:sldId id="290" r:id="rId3"/>
    <p:sldId id="327" r:id="rId4"/>
    <p:sldId id="292" r:id="rId5"/>
    <p:sldId id="311" r:id="rId6"/>
    <p:sldId id="312" r:id="rId7"/>
    <p:sldId id="313" r:id="rId8"/>
    <p:sldId id="307" r:id="rId9"/>
    <p:sldId id="294" r:id="rId10"/>
    <p:sldId id="296" r:id="rId11"/>
    <p:sldId id="297" r:id="rId12"/>
    <p:sldId id="319" r:id="rId13"/>
    <p:sldId id="328" r:id="rId14"/>
    <p:sldId id="298" r:id="rId15"/>
    <p:sldId id="308" r:id="rId16"/>
    <p:sldId id="309" r:id="rId17"/>
    <p:sldId id="314" r:id="rId18"/>
    <p:sldId id="315" r:id="rId19"/>
    <p:sldId id="320" r:id="rId20"/>
    <p:sldId id="321" r:id="rId21"/>
    <p:sldId id="322" r:id="rId22"/>
    <p:sldId id="329" r:id="rId23"/>
    <p:sldId id="317" r:id="rId24"/>
    <p:sldId id="318" r:id="rId25"/>
    <p:sldId id="323" r:id="rId26"/>
    <p:sldId id="331" r:id="rId27"/>
    <p:sldId id="324" r:id="rId28"/>
    <p:sldId id="325" r:id="rId29"/>
    <p:sldId id="291" r:id="rId30"/>
    <p:sldId id="293" r:id="rId31"/>
    <p:sldId id="295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26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ndara Light" panose="020E0502030303020204" pitchFamily="34" charset="0"/>
      <p:regular r:id="rId48"/>
      <p: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Yu Gothic UI Semibold" panose="020B0700000000000000" pitchFamily="34" charset="-128"/>
      <p:bold r:id="rId54"/>
    </p:embeddedFont>
    <p:embeddedFont>
      <p:font typeface="華康少女文字W5" panose="040F0509000000000000" pitchFamily="81" charset="-120"/>
      <p:regular r:id="rId55"/>
    </p:embeddedFont>
    <p:embeddedFont>
      <p:font typeface="微軟正黑體" panose="020B0604030504040204" pitchFamily="34" charset="-120"/>
      <p:regular r:id="rId56"/>
      <p:bold r:id="rId57"/>
    </p:embeddedFont>
    <p:embeddedFont>
      <p:font typeface="微軟正黑體 Light" panose="020B0304030504040204" pitchFamily="34" charset="-120"/>
      <p:regular r:id="rId5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B7FE9FE-9534-4A1B-87FD-AD168AE87E3D}">
          <p14:sldIdLst>
            <p14:sldId id="289"/>
            <p14:sldId id="290"/>
            <p14:sldId id="327"/>
            <p14:sldId id="292"/>
            <p14:sldId id="311"/>
            <p14:sldId id="312"/>
            <p14:sldId id="313"/>
            <p14:sldId id="307"/>
            <p14:sldId id="294"/>
            <p14:sldId id="296"/>
            <p14:sldId id="297"/>
            <p14:sldId id="319"/>
            <p14:sldId id="328"/>
            <p14:sldId id="298"/>
            <p14:sldId id="308"/>
            <p14:sldId id="309"/>
            <p14:sldId id="314"/>
            <p14:sldId id="315"/>
            <p14:sldId id="320"/>
            <p14:sldId id="321"/>
            <p14:sldId id="322"/>
          </p14:sldIdLst>
        </p14:section>
        <p14:section name="OSI" id="{B60A70B0-6FE9-46B8-AB2F-350AD0CCA665}">
          <p14:sldIdLst>
            <p14:sldId id="329"/>
          </p14:sldIdLst>
        </p14:section>
        <p14:section name="封包種類" id="{BC402C4C-D590-4753-A437-CAF546813FC6}">
          <p14:sldIdLst/>
        </p14:section>
        <p14:section name="cable" id="{11216713-7D9B-4781-ACD5-7B2FF282279B}">
          <p14:sldIdLst>
            <p14:sldId id="317"/>
            <p14:sldId id="318"/>
            <p14:sldId id="323"/>
            <p14:sldId id="331"/>
            <p14:sldId id="324"/>
            <p14:sldId id="325"/>
          </p14:sldIdLst>
        </p14:section>
        <p14:section name="素材" id="{02A4D7B8-8A77-433C-928A-1737D04517F9}">
          <p14:sldIdLst>
            <p14:sldId id="291"/>
            <p14:sldId id="293"/>
          </p14:sldIdLst>
        </p14:section>
        <p14:section name="安裝" id="{C3443E19-B09C-427D-88C5-9C2A3CEB2FB0}">
          <p14:sldIdLst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00"/>
    <a:srgbClr val="CCCCFF"/>
    <a:srgbClr val="FF3399"/>
    <a:srgbClr val="F5F6F8"/>
    <a:srgbClr val="F5F6F9"/>
    <a:srgbClr val="FBA100"/>
    <a:srgbClr val="C9DCE2"/>
    <a:srgbClr val="00CCFF"/>
    <a:srgbClr val="960000"/>
    <a:srgbClr val="FC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2553" autoAdjust="0"/>
  </p:normalViewPr>
  <p:slideViewPr>
    <p:cSldViewPr>
      <p:cViewPr varScale="1">
        <p:scale>
          <a:sx n="94" d="100"/>
          <a:sy n="94" d="100"/>
        </p:scale>
        <p:origin x="145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30299-BEF1-4D37-8204-F66498BA13E7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A8AD7-7521-4FE7-B984-0BE81CEA7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76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按</a:t>
            </a:r>
            <a:r>
              <a:rPr lang="en-US" altLang="zh-TW" dirty="0"/>
              <a:t>W</a:t>
            </a:r>
            <a:r>
              <a:rPr lang="zh-TW" altLang="en-US" dirty="0"/>
              <a:t>可以開啟畫布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6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看一下一些重點欄位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61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回到剛剛的網路圖，進</a:t>
            </a:r>
            <a:r>
              <a:rPr lang="en-US" altLang="zh-TW" dirty="0"/>
              <a:t>route</a:t>
            </a:r>
            <a:r>
              <a:rPr lang="zh-TW" altLang="en-US" dirty="0"/>
              <a:t>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50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分開廣播。他可以是不同部門或不同地點，隨便啦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486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它還可以當防火牆、</a:t>
            </a:r>
            <a:r>
              <a:rPr lang="en-US" altLang="zh-TW" dirty="0"/>
              <a:t>NAT</a:t>
            </a:r>
            <a:r>
              <a:rPr lang="zh-TW" altLang="en-US" dirty="0"/>
              <a:t>之類的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904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路由表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968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686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廣播、單播</a:t>
            </a:r>
            <a:endParaRPr lang="en-US" altLang="zh-TW" dirty="0"/>
          </a:p>
          <a:p>
            <a:r>
              <a:rPr lang="zh-TW" altLang="en-US" dirty="0"/>
              <a:t>路由器連接網路</a:t>
            </a:r>
            <a:endParaRPr lang="en-US" altLang="zh-TW" dirty="0"/>
          </a:p>
          <a:p>
            <a:r>
              <a:rPr lang="en-US" altLang="zh-TW" dirty="0"/>
              <a:t>Switch</a:t>
            </a:r>
            <a:r>
              <a:rPr lang="zh-TW" altLang="en-US" dirty="0"/>
              <a:t>創造網路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802.3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00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電生磁，磁生電</a:t>
            </a:r>
            <a:br>
              <a:rPr lang="en-US" altLang="zh-TW" dirty="0"/>
            </a:br>
            <a:r>
              <a:rPr lang="zh-TW" altLang="en-US" dirty="0"/>
              <a:t>做簡報有查到</a:t>
            </a:r>
            <a:r>
              <a:rPr lang="en-US" altLang="zh-TW" dirty="0">
                <a:effectLst/>
              </a:rPr>
              <a:t>Foiled Twisted Pair</a:t>
            </a:r>
            <a:r>
              <a:rPr lang="zh-TW" altLang="en-US" dirty="0">
                <a:effectLst/>
              </a:rPr>
              <a:t> 有鋁箔包覆</a:t>
            </a:r>
            <a:endParaRPr lang="en-US" altLang="zh-TW" dirty="0">
              <a:effectLst/>
            </a:endParaRPr>
          </a:p>
          <a:p>
            <a:r>
              <a:rPr lang="zh-TW" altLang="en-US" dirty="0"/>
              <a:t>傳輸距離大約是</a:t>
            </a:r>
            <a:r>
              <a:rPr lang="en-US" altLang="zh-TW" dirty="0"/>
              <a:t>100m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196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交叉線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68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055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79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From wiki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13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74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16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它很笨，對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08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r>
              <a:rPr lang="en-US" altLang="zh-TW" dirty="0" err="1"/>
              <a:t>sw</a:t>
            </a:r>
            <a:br>
              <a:rPr lang="en-US" altLang="zh-TW" dirty="0"/>
            </a:br>
            <a:r>
              <a:rPr lang="zh-TW" altLang="en-US" dirty="0"/>
              <a:t>改善這個網路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86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</a:t>
            </a:r>
            <a:r>
              <a:rPr lang="en-US" altLang="zh-TW" dirty="0"/>
              <a:t>Cisco</a:t>
            </a:r>
            <a:r>
              <a:rPr lang="zh-TW" altLang="en-US" dirty="0"/>
              <a:t>模擬器是</a:t>
            </a:r>
            <a:r>
              <a:rPr lang="en-US" altLang="zh-TW" dirty="0"/>
              <a:t>4</a:t>
            </a:r>
            <a:r>
              <a:rPr lang="zh-TW" altLang="en-US" dirty="0"/>
              <a:t>個一組</a:t>
            </a:r>
            <a:endParaRPr lang="en-US" altLang="zh-TW" dirty="0"/>
          </a:p>
          <a:p>
            <a:r>
              <a:rPr lang="en-US" altLang="zh-TW" dirty="0"/>
              <a:t>OUI:IEEE</a:t>
            </a:r>
            <a:r>
              <a:rPr lang="zh-TW" altLang="en-US" dirty="0"/>
              <a:t>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39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039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87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4D53C-7F01-30D1-5F99-A8EC6DA2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7AF528-55D3-7373-8E88-E5D1E723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2DBD-6E37-000A-A7A7-9156C01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E01C-16CF-061C-4543-222F369E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4A4FD-C8F8-8A9F-21F1-BD9B941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6103E-239E-B027-1F54-4226AB2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2EB90-D693-6CA7-D263-AD2B2B2D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D5C04-2534-ECA6-43EE-C18BF1A6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F71E-FA32-5DD8-7183-902FC5E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F5484-795D-D803-0D4A-A311A46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87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69D52A-2BD6-FC0D-FD3B-241BD1228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CBACE-2CA8-2C41-BCCC-D744D7F6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2EF5E-60A3-0894-9DA7-A1D65AFA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8EF8-E883-6B5C-8398-DA3B5E98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1E06D-9B22-6749-0623-B29A329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559F-0D94-6231-3602-86999B8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8BFBE-F501-4DE5-6977-14A5D8FA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966F5-A66A-4421-B370-B2F959B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14CFE-E308-7CB1-E5F3-07EF439E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85CB9-6CC5-3A39-0BC3-CB2F96E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9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161-659C-DABB-4616-85559A5E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10D91-62D5-2E80-7F67-A95D89C2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BCC89A-478D-A47A-C449-4415A72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3F635-1934-ECF0-4D81-2DA511D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517EE-10BE-9EC2-77C7-6154546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04D89-75FF-7AD3-317B-8E0EE3AF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E3F47-B803-B735-A157-9A30F2E1C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462A7-EE38-6540-A998-6A61A6532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3588E-7E57-FBC0-03D4-4022091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067EB6-3864-4C55-BEC0-A6E9A39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331BCC-5A7D-89D9-25DD-41760A33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3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281D-7763-C33D-3552-FA0CB3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D42B74-7332-2E51-87E1-EE06DDE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335F4-58B0-C202-7536-CC69AEFA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12A2A2-803D-4809-FF34-F0D6765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6BF5B5-A1C0-6668-7C51-0BE308040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BAAFA9-D8E7-9F3F-5D47-60A2B143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D91902-B2A7-656F-34AF-B8B3EC9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E25419-C114-5806-3C53-AF33E3E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F1F59-303C-F22D-1735-8CF63E8B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B44121-3B80-2C74-1DDB-58A9292B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C43923-5D16-F305-81FD-EF8511F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23F0AC-0384-3719-826E-264F5A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4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78B482-3446-ECDE-88C3-D45E4F96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B119B1-0FE3-F586-2F20-080719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79C6E7-15BB-A39E-1C39-E82C3CA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2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1DEF2-1BC0-5BCB-A4B5-9919AA21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16A8E-ED78-3818-8DA3-7409500A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CAE9-2360-A967-EA6A-9A2BACA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15A31-A59A-B3CA-97DA-F0F4710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45B6E-547A-2106-B5B7-88F44DB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C1229E-9499-2C3B-9592-598FE4A7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7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F54D3-B92B-44E5-79A8-75C450B2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C0CB-7789-2266-04EC-1FB7E2FC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D580D3-BA7F-1218-4462-B79285C5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C4E61B-00C6-5896-BE70-FFC6EF8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5A514-C7AB-4381-5547-D1E4B292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30ABFC-150C-8936-DBB0-3C8F21C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989219-E47D-180C-7A22-0414058B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DDB0D7-4AC7-1226-75C9-0CB7E21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59C22-7435-8AA7-1975-C2F4E5960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0659-5844-4883-9C1B-F83489DE6A6B}" type="datetimeFigureOut">
              <a:rPr lang="zh-TW" altLang="en-US" smtClean="0"/>
              <a:t>2023/12/4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960ED-6A75-1AE4-F0E9-ACE1C9BE7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391C7-41A4-E94E-F6AB-118D39D25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7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17/06/relationships/model3d" Target="../media/model3d5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shark.org/tools/oui-lookup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17/06/relationships/model3d" Target="../media/model3d6.glb"/><Relationship Id="rId7" Type="http://schemas.microsoft.com/office/2017/06/relationships/model3d" Target="../media/model3d7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17/06/relationships/model3d" Target="../media/model3d3.glb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microsoft.com/office/2017/06/relationships/model3d" Target="../media/model3d8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8.glb"/><Relationship Id="rId5" Type="http://schemas.openxmlformats.org/officeDocument/2006/relationships/image" Target="../media/image28.png"/><Relationship Id="rId4" Type="http://schemas.microsoft.com/office/2017/06/relationships/model3d" Target="../media/model3d7.glb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8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microsoft.com/office/2017/06/relationships/model3d" Target="../media/model3d7.glb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17/06/relationships/model3d" Target="../media/model3d9.glb"/><Relationship Id="rId3" Type="http://schemas.microsoft.com/office/2017/06/relationships/model3d" Target="../media/model3d6.glb"/><Relationship Id="rId7" Type="http://schemas.openxmlformats.org/officeDocument/2006/relationships/image" Target="../media/image35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microsoft.com/office/2017/06/relationships/model3d" Target="../media/model3d10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1.glb"/><Relationship Id="rId5" Type="http://schemas.openxmlformats.org/officeDocument/2006/relationships/image" Target="../media/image52.png"/><Relationship Id="rId4" Type="http://schemas.microsoft.com/office/2017/06/relationships/model3d" Target="../media/model3d4.glb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courses/packet-tracer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17/06/relationships/model3d" Target="../media/model3d2.glb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17/06/relationships/model3d" Target="../media/model3d1.glb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7/06/relationships/model3d" Target="../media/model3d4.glb"/><Relationship Id="rId7" Type="http://schemas.microsoft.com/office/2017/06/relationships/model3d" Target="../media/model3d3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17/06/relationships/model3d" Target="../media/model3d5.glb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19.png"/><Relationship Id="rId4" Type="http://schemas.microsoft.com/office/2017/06/relationships/model3d" Target="../media/model3d5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729692-A41E-0444-35C8-D46C8C47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966" y="-718916"/>
            <a:ext cx="14427200" cy="8295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178100-9E94-82C9-0CBE-20088FF0853D}"/>
              </a:ext>
            </a:extLst>
          </p:cNvPr>
          <p:cNvSpPr/>
          <p:nvPr/>
        </p:nvSpPr>
        <p:spPr>
          <a:xfrm>
            <a:off x="-2616968" y="1124744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644D8B-0D45-FBFD-BEA1-D84DD008D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8B4EF-72F8-3C98-E245-4BED77440F5D}"/>
              </a:ext>
            </a:extLst>
          </p:cNvPr>
          <p:cNvSpPr/>
          <p:nvPr/>
        </p:nvSpPr>
        <p:spPr>
          <a:xfrm>
            <a:off x="6003634" y="1833527"/>
            <a:ext cx="1847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7000" cap="none" spc="0" dirty="0">
              <a:ln w="0"/>
              <a:solidFill>
                <a:srgbClr val="FF3300"/>
              </a:solidFill>
              <a:effectLst>
                <a:reflection blurRad="6350" stA="53000" endA="300" endPos="35500" dir="5400000" sy="-90000" algn="bl" rotWithShape="0"/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26227E-51ED-F1D2-E92A-3EB783FBAE16}"/>
              </a:ext>
            </a:extLst>
          </p:cNvPr>
          <p:cNvSpPr/>
          <p:nvPr/>
        </p:nvSpPr>
        <p:spPr>
          <a:xfrm>
            <a:off x="4018539" y="3131704"/>
            <a:ext cx="4339650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基礎網路架構</a:t>
            </a:r>
            <a:endParaRPr lang="zh-TW" altLang="en-US" sz="54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A61137-01B4-001C-6861-334FF1600A90}"/>
              </a:ext>
            </a:extLst>
          </p:cNvPr>
          <p:cNvSpPr/>
          <p:nvPr/>
        </p:nvSpPr>
        <p:spPr>
          <a:xfrm>
            <a:off x="3330850" y="1828012"/>
            <a:ext cx="571502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月主題課程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91170-27E1-2734-09D0-26DA4773F9E4}"/>
              </a:ext>
            </a:extLst>
          </p:cNvPr>
          <p:cNvSpPr/>
          <p:nvPr/>
        </p:nvSpPr>
        <p:spPr>
          <a:xfrm>
            <a:off x="4923306" y="4773950"/>
            <a:ext cx="2345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</a:t>
            </a:r>
            <a:r>
              <a:rPr lang="zh-TW" altLang="en-US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陳奕其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44E2F-938B-E997-C324-37531689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852" y="4886893"/>
            <a:ext cx="4257456" cy="3194938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EF8B197B-D0EF-5B0B-3690-194C5EFA78DC}"/>
              </a:ext>
            </a:extLst>
          </p:cNvPr>
          <p:cNvGrpSpPr/>
          <p:nvPr/>
        </p:nvGrpSpPr>
        <p:grpSpPr>
          <a:xfrm>
            <a:off x="9063990" y="5651744"/>
            <a:ext cx="3128010" cy="1206256"/>
            <a:chOff x="9014916" y="5051374"/>
            <a:chExt cx="3128010" cy="1206256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8586D54-15EC-43EB-889A-35307AB4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290" y1="68821" x2="11290" y2="68821"/>
                          <a14:foregroundMark x1="23754" y1="70342" x2="23754" y2="70342"/>
                          <a14:foregroundMark x1="35044" y1="71103" x2="35044" y2="71103"/>
                          <a14:foregroundMark x1="38856" y1="68061" x2="38856" y2="68061"/>
                          <a14:foregroundMark x1="33138" y1="59696" x2="35484" y2="79087"/>
                          <a14:foregroundMark x1="44282" y1="71483" x2="44428" y2="78707"/>
                          <a14:foregroundMark x1="70821" y1="70342" x2="70821" y2="71483"/>
                          <a14:foregroundMark x1="82991" y1="70342" x2="82991" y2="70342"/>
                          <a14:backgroundMark x1="10117" y1="32700" x2="10117" y2="43726"/>
                          <a14:backgroundMark x1="15689" y1="43726" x2="16569" y2="3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14916" y="5051374"/>
              <a:ext cx="3128010" cy="12062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23C9F4-6DC1-5252-6483-0D55EB00C0AC}"/>
                </a:ext>
              </a:extLst>
            </p:cNvPr>
            <p:cNvSpPr/>
            <p:nvPr/>
          </p:nvSpPr>
          <p:spPr>
            <a:xfrm>
              <a:off x="9157112" y="5055591"/>
              <a:ext cx="1146468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華康少女文字W5" panose="040F0509000000000000" pitchFamily="81" charset="-120"/>
                  <a:ea typeface="華康少女文字W5" panose="040F0509000000000000" pitchFamily="81" charset="-120"/>
                </a:rPr>
                <a:t>贊助商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2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3679421"/>
                  </p:ext>
                </p:extLst>
              </p:nvPr>
            </p:nvGraphicFramePr>
            <p:xfrm>
              <a:off x="5807968" y="2404446"/>
              <a:ext cx="6624736" cy="1024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24736" cy="1024554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32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7968" y="2404446"/>
                <a:ext cx="6624736" cy="1024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3375661"/>
                  </p:ext>
                </p:extLst>
              </p:nvPr>
            </p:nvGraphicFramePr>
            <p:xfrm>
              <a:off x="479376" y="854014"/>
              <a:ext cx="4552071" cy="15504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52071" cy="1550432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7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376" y="854014"/>
                <a:ext cx="4552071" cy="15504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5955476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紀錄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獨立碰撞網域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(collision domain)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避免迴圈、廣播風暴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(STP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協定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8FB229-234A-B8D7-A92F-6C93494C219F}"/>
              </a:ext>
            </a:extLst>
          </p:cNvPr>
          <p:cNvGrpSpPr/>
          <p:nvPr/>
        </p:nvGrpSpPr>
        <p:grpSpPr>
          <a:xfrm>
            <a:off x="6744072" y="3989495"/>
            <a:ext cx="2808312" cy="2163436"/>
            <a:chOff x="8544272" y="4581128"/>
            <a:chExt cx="1584176" cy="129614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EF9ABD7-C6D6-2AB9-8A0F-9E0EDFD03BC4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08429D56-7093-86D5-8C7C-0FFE0E9DE956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1CF91040-D5D5-8117-FB92-91CAFE60A298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4495E427-1E0D-60D1-475F-76F4050A6B11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8518FF1A-3D9D-EEEC-B8E0-44BD601EF8D2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2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620688"/>
            <a:ext cx="10204886" cy="1440160"/>
          </a:xfrm>
        </p:spPr>
        <p:txBody>
          <a:bodyPr>
            <a:normAutofit fontScale="90000"/>
          </a:bodyPr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MAC</a:t>
            </a:r>
            <a:r>
              <a:rPr lang="en-US" altLang="zh-TW" dirty="0">
                <a:ln w="19050">
                  <a:solidFill>
                    <a:schemeClr val="tx2"/>
                  </a:solidFill>
                </a:ln>
                <a:latin typeface="Consolas" panose="020B0609020204030204" pitchFamily="49" charset="0"/>
              </a:rPr>
              <a:t> 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(Medium Access Control)/</a:t>
            </a:r>
            <a:b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</a:b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BIA(Burned In </a:t>
            </a:r>
            <a:r>
              <a:rPr lang="en-US" altLang="zh-TW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Addressses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1003682" y="2276872"/>
            <a:ext cx="608371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dirty="0">
                <a:latin typeface="Consolas" panose="020B0609020204030204" pitchFamily="49" charset="0"/>
              </a:rPr>
              <a:t>48bits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=&gt;12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個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hex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數字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理論上不會重複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3865909-5AA8-85C1-D90D-7308E19BA0C0}"/>
              </a:ext>
            </a:extLst>
          </p:cNvPr>
          <p:cNvGrpSpPr/>
          <p:nvPr/>
        </p:nvGrpSpPr>
        <p:grpSpPr>
          <a:xfrm>
            <a:off x="1343472" y="3573016"/>
            <a:ext cx="8064896" cy="2862322"/>
            <a:chOff x="1736132" y="3615699"/>
            <a:chExt cx="8064896" cy="286232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090F411-B7E8-4467-9B2B-BC03E02708A6}"/>
                </a:ext>
              </a:extLst>
            </p:cNvPr>
            <p:cNvSpPr/>
            <p:nvPr/>
          </p:nvSpPr>
          <p:spPr>
            <a:xfrm>
              <a:off x="1736132" y="3615699"/>
              <a:ext cx="806489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7200" dirty="0"/>
                <a:t>00:90:0C:68:66:65</a:t>
              </a:r>
              <a:endParaRPr lang="zh-TW" altLang="en-US" sz="7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C325262-E695-3440-B03E-ADA8F4496083}"/>
                </a:ext>
              </a:extLst>
            </p:cNvPr>
            <p:cNvSpPr/>
            <p:nvPr/>
          </p:nvSpPr>
          <p:spPr>
            <a:xfrm rot="16200000">
              <a:off x="3116395" y="3169366"/>
              <a:ext cx="1316386" cy="393954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5000" b="0" cap="none" spc="0" dirty="0">
                  <a:ln w="3175"/>
                  <a:solidFill>
                    <a:schemeClr val="accent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ndara Light" panose="020E0502030303020204" pitchFamily="34" charset="0"/>
                </a:rPr>
                <a:t>{</a:t>
              </a:r>
              <a:endParaRPr lang="zh-TW" altLang="en-US" sz="25000" b="0" cap="none" spc="0" dirty="0">
                <a:ln w="3175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E7A93D-4291-E44B-D68F-EF05F31AC0A7}"/>
                </a:ext>
              </a:extLst>
            </p:cNvPr>
            <p:cNvSpPr/>
            <p:nvPr/>
          </p:nvSpPr>
          <p:spPr>
            <a:xfrm>
              <a:off x="3380934" y="5513048"/>
              <a:ext cx="132921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OUI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19B3E37-5D51-7AD1-EA29-A758F87FB58C}"/>
                </a:ext>
              </a:extLst>
            </p:cNvPr>
            <p:cNvSpPr/>
            <p:nvPr/>
          </p:nvSpPr>
          <p:spPr>
            <a:xfrm rot="16200000">
              <a:off x="6687497" y="3142752"/>
              <a:ext cx="1316386" cy="393954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5000" b="0" cap="none" spc="0" dirty="0">
                  <a:ln w="3175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ndara Light" panose="020E0502030303020204" pitchFamily="34" charset="0"/>
                </a:rPr>
                <a:t>{</a:t>
              </a:r>
              <a:endParaRPr lang="zh-TW" altLang="en-US" sz="25000" b="0" cap="none" spc="0" dirty="0">
                <a:ln w="3175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940D946-97F3-D337-BDE4-A5F67DB21F0E}"/>
                </a:ext>
              </a:extLst>
            </p:cNvPr>
            <p:cNvSpPr/>
            <p:nvPr/>
          </p:nvSpPr>
          <p:spPr>
            <a:xfrm>
              <a:off x="6410956" y="5554691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流水號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1AC9935-2096-8817-8268-66C6552592A8}"/>
              </a:ext>
            </a:extLst>
          </p:cNvPr>
          <p:cNvSpPr/>
          <p:nvPr/>
        </p:nvSpPr>
        <p:spPr>
          <a:xfrm>
            <a:off x="187214" y="6204505"/>
            <a:ext cx="12779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查詢</a:t>
            </a:r>
            <a:r>
              <a:rPr lang="en-US" altLang="zh-TW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OUI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2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3932237" cy="932656"/>
          </a:xfrm>
        </p:spPr>
        <p:txBody>
          <a:bodyPr/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MAC</a:t>
            </a:r>
            <a:r>
              <a:rPr lang="en-US" altLang="zh-TW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Table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13098A-0E23-F0C2-4CF5-B52FF5B3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521" y="2204864"/>
            <a:ext cx="6089795" cy="31702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4" y="2348880"/>
            <a:ext cx="571928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有經過的流量才會記錄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紀錄來源流量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位址和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口的對應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1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9988862" cy="932656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ARP(Address Resolution Protocol)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4" y="2348880"/>
            <a:ext cx="571928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用廣播請求特定裝置的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位址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13C7BD-F498-ACFD-FE5F-03875D05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3128068"/>
            <a:ext cx="5719284" cy="14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7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A03C5B-5BA9-746B-EA53-6053D4D7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1988840"/>
            <a:ext cx="6312843" cy="46184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5779D6-2C6F-5B8E-FC11-1E8145F48103}"/>
              </a:ext>
            </a:extLst>
          </p:cNvPr>
          <p:cNvSpPr/>
          <p:nvPr/>
        </p:nvSpPr>
        <p:spPr>
          <a:xfrm>
            <a:off x="-240704" y="2780928"/>
            <a:ext cx="628890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Windows:</a:t>
            </a:r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9DCE2"/>
                </a:highlight>
                <a:latin typeface="Consolas" panose="020B0609020204030204" pitchFamily="49" charset="0"/>
              </a:rPr>
              <a:t>ipconfig</a:t>
            </a:r>
            <a:endParaRPr lang="en-US" altLang="zh-TW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  <a:p>
            <a:pPr algn="ctr"/>
            <a:r>
              <a:rPr lang="en-US" altLang="zh-TW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MacS:</a:t>
            </a:r>
            <a:r>
              <a:rPr lang="en-US" altLang="zh-TW" sz="4400" dirty="0" err="1">
                <a:highlight>
                  <a:srgbClr val="C9DCE2"/>
                </a:highlight>
                <a:latin typeface="Consolas" panose="020B0609020204030204" pitchFamily="49" charset="0"/>
              </a:rPr>
              <a:t>ifconfig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1C7080-E188-FE7E-CE54-3975CFC1D38F}"/>
              </a:ext>
            </a:extLst>
          </p:cNvPr>
          <p:cNvSpPr/>
          <p:nvPr/>
        </p:nvSpPr>
        <p:spPr>
          <a:xfrm>
            <a:off x="688739" y="1124744"/>
            <a:ext cx="58161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Check MAC address</a:t>
            </a:r>
          </a:p>
        </p:txBody>
      </p:sp>
    </p:spTree>
    <p:extLst>
      <p:ext uri="{BB962C8B-B14F-4D97-AF65-F5344CB8AC3E}">
        <p14:creationId xmlns:p14="http://schemas.microsoft.com/office/powerpoint/2010/main" val="1543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-792088" y="8585852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-792088" y="11178140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7920880" y="8225812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7920880" y="11394164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7887220" y="10470374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7839932" y="13696899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F4DF67E-D743-F181-E173-07A604E8DCBE}"/>
              </a:ext>
            </a:extLst>
          </p:cNvPr>
          <p:cNvGrpSpPr/>
          <p:nvPr/>
        </p:nvGrpSpPr>
        <p:grpSpPr>
          <a:xfrm>
            <a:off x="2808312" y="10134024"/>
            <a:ext cx="2304256" cy="1944216"/>
            <a:chOff x="8544272" y="4581128"/>
            <a:chExt cx="1584176" cy="12961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F02BB3-A09C-8E0B-964C-2F1C2E3339BE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B1E3D87C-3510-279E-D42F-5DE02991C22C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2E147216-2836-1730-D37D-EECB3228952B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F055124E-DB37-582F-43D2-AF4672DC27FB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A8C94D5D-1453-F1C6-23BD-6CCB82F2C867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C50AE46-44C5-8BDA-86E6-987FBE01564E}"/>
              </a:ext>
            </a:extLst>
          </p:cNvPr>
          <p:cNvCxnSpPr/>
          <p:nvPr/>
        </p:nvCxnSpPr>
        <p:spPr>
          <a:xfrm>
            <a:off x="792088" y="9737980"/>
            <a:ext cx="2016224" cy="10247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A2E89AA0-9346-0A40-3DF6-23C4DD62CAA7}"/>
              </a:ext>
            </a:extLst>
          </p:cNvPr>
          <p:cNvCxnSpPr>
            <a:cxnSpLocks/>
          </p:cNvCxnSpPr>
          <p:nvPr/>
        </p:nvCxnSpPr>
        <p:spPr>
          <a:xfrm flipV="1">
            <a:off x="765872" y="11106132"/>
            <a:ext cx="2052228" cy="9721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39D29CF-885A-2A54-5472-07169F770B9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112568" y="9377940"/>
            <a:ext cx="2808312" cy="13874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8F0F9C7-AACA-3B10-6931-D9BF54F18309}"/>
              </a:ext>
            </a:extLst>
          </p:cNvPr>
          <p:cNvCxnSpPr>
            <a:cxnSpLocks/>
          </p:cNvCxnSpPr>
          <p:nvPr/>
        </p:nvCxnSpPr>
        <p:spPr>
          <a:xfrm>
            <a:off x="5112568" y="11718772"/>
            <a:ext cx="2808312" cy="12595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模型 20">
                <a:extLst>
                  <a:ext uri="{FF2B5EF4-FFF2-40B4-BE49-F238E27FC236}">
                    <a16:creationId xmlns:a16="http://schemas.microsoft.com/office/drawing/2014/main" id="{EACE0EBB-2461-7F6B-27B2-6006FB4FCF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0599586"/>
                  </p:ext>
                </p:extLst>
              </p:nvPr>
            </p:nvGraphicFramePr>
            <p:xfrm>
              <a:off x="792088" y="660035"/>
              <a:ext cx="11099085" cy="65422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99085" cy="6542242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 ax="56289" ay="-131235" az="-21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737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模型 20">
                <a:extLst>
                  <a:ext uri="{FF2B5EF4-FFF2-40B4-BE49-F238E27FC236}">
                    <a16:creationId xmlns:a16="http://schemas.microsoft.com/office/drawing/2014/main" id="{EACE0EBB-2461-7F6B-27B2-6006FB4FC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088" y="660035"/>
                <a:ext cx="11099085" cy="6542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模型 21">
                <a:extLst>
                  <a:ext uri="{FF2B5EF4-FFF2-40B4-BE49-F238E27FC236}">
                    <a16:creationId xmlns:a16="http://schemas.microsoft.com/office/drawing/2014/main" id="{C04C15A0-1F85-0CA0-5BF6-250041D46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34643"/>
                  </p:ext>
                </p:extLst>
              </p:nvPr>
            </p:nvGraphicFramePr>
            <p:xfrm>
              <a:off x="12864752" y="1196752"/>
              <a:ext cx="11099085" cy="65422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99085" cy="6542242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 ax="56289" ay="-131235" az="-21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737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模型 21">
                <a:extLst>
                  <a:ext uri="{FF2B5EF4-FFF2-40B4-BE49-F238E27FC236}">
                    <a16:creationId xmlns:a16="http://schemas.microsoft.com/office/drawing/2014/main" id="{C04C15A0-1F85-0CA0-5BF6-250041D46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64752" y="1196752"/>
                <a:ext cx="11099085" cy="65422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A8086F53-853C-F66B-3DF9-5ECD4F03FB70}"/>
              </a:ext>
            </a:extLst>
          </p:cNvPr>
          <p:cNvSpPr/>
          <p:nvPr/>
        </p:nvSpPr>
        <p:spPr>
          <a:xfrm>
            <a:off x="6287344" y="2301776"/>
            <a:ext cx="5904656" cy="381642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99A72B-07FB-AB0B-3B5D-E51965CE4B23}"/>
              </a:ext>
            </a:extLst>
          </p:cNvPr>
          <p:cNvSpPr/>
          <p:nvPr/>
        </p:nvSpPr>
        <p:spPr>
          <a:xfrm>
            <a:off x="191344" y="2276872"/>
            <a:ext cx="5904656" cy="381642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6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41EE591B-6278-118D-ABDC-F8BA379C7F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76253"/>
                  </p:ext>
                </p:extLst>
              </p:nvPr>
            </p:nvGraphicFramePr>
            <p:xfrm>
              <a:off x="435348" y="2736726"/>
              <a:ext cx="5437220" cy="32064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37220" cy="3206406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323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41EE591B-6278-118D-ABDC-F8BA379C7F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348" y="2736726"/>
                <a:ext cx="5437220" cy="3206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EDB359A3-F9D0-18A9-FCA9-0B92D4803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680735"/>
                  </p:ext>
                </p:extLst>
              </p:nvPr>
            </p:nvGraphicFramePr>
            <p:xfrm>
              <a:off x="6600056" y="2703190"/>
              <a:ext cx="5437220" cy="32064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37220" cy="3206406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323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EDB359A3-F9D0-18A9-FCA9-0B92D4803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0056" y="2703190"/>
                <a:ext cx="5437220" cy="3206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D7C5D9C-E702-F923-712F-7C4215FBD4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895359"/>
                  </p:ext>
                </p:extLst>
              </p:nvPr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D7C5D9C-E702-F923-712F-7C4215FBD4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A116B9FF-7F93-668B-9420-6A568BB00C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5244862"/>
                  </p:ext>
                </p:extLst>
              </p:nvPr>
            </p:nvGraphicFramePr>
            <p:xfrm>
              <a:off x="14304912" y="1479016"/>
              <a:ext cx="7890359" cy="159571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890359" cy="1595712"/>
                    </a:xfrm>
                    <a:prstGeom prst="rect">
                      <a:avLst/>
                    </a:prstGeom>
                  </am3d:spPr>
                  <am3d:camera>
                    <am3d:pos x="0" y="0" z="47988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84" d="1000000"/>
                    <am3d:preTrans dx="-1" dy="-578415" dz="-37722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71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A116B9FF-7F93-668B-9420-6A568BB00C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04912" y="1479016"/>
                <a:ext cx="7890359" cy="1595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53F028C1-6F0F-3F24-5804-1450645344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8410666"/>
                  </p:ext>
                </p:extLst>
              </p:nvPr>
            </p:nvGraphicFramePr>
            <p:xfrm>
              <a:off x="4183017" y="7605464"/>
              <a:ext cx="3867109" cy="160018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867109" cy="1600183"/>
                    </a:xfrm>
                    <a:prstGeom prst="rect">
                      <a:avLst/>
                    </a:prstGeom>
                  </am3d:spPr>
                  <am3d:camera>
                    <am3d:pos x="0" y="0" z="5379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0395" d="1000000"/>
                    <am3d:preTrans dx="-37281" dy="-5" dz="-22360276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43" ay="1584212" az="5692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181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53F028C1-6F0F-3F24-5804-1450645344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3017" y="7605464"/>
                <a:ext cx="3867109" cy="16001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53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6466795"/>
                  </p:ext>
                </p:extLst>
              </p:nvPr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1CD5373D-F7BB-E0DB-1EC6-35C8EE585A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1606808"/>
                  </p:ext>
                </p:extLst>
              </p:nvPr>
            </p:nvGraphicFramePr>
            <p:xfrm>
              <a:off x="4007768" y="1833288"/>
              <a:ext cx="7890359" cy="159571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890359" cy="1595712"/>
                    </a:xfrm>
                    <a:prstGeom prst="rect">
                      <a:avLst/>
                    </a:prstGeom>
                  </am3d:spPr>
                  <am3d:camera>
                    <am3d:pos x="0" y="0" z="47988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84" d="1000000"/>
                    <am3d:preTrans dx="-1" dy="-578415" dz="-37722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1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1CD5373D-F7BB-E0DB-1EC6-35C8EE585A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7768" y="1833288"/>
                <a:ext cx="7890359" cy="1595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9023E96C-80FB-9B2D-232B-F8C77198D3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4809324"/>
                  </p:ext>
                </p:extLst>
              </p:nvPr>
            </p:nvGraphicFramePr>
            <p:xfrm>
              <a:off x="551384" y="3789040"/>
              <a:ext cx="3867109" cy="160018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67109" cy="1600183"/>
                    </a:xfrm>
                    <a:prstGeom prst="rect">
                      <a:avLst/>
                    </a:prstGeom>
                  </am3d:spPr>
                  <am3d:camera>
                    <am3d:pos x="0" y="0" z="5379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0395" d="1000000"/>
                    <am3d:preTrans dx="-37281" dy="-5" dz="-22360276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43" ay="1584212" az="5692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181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9023E96C-80FB-9B2D-232B-F8C77198D3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384" y="3789040"/>
                <a:ext cx="3867109" cy="16001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48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模型 17">
                <a:extLst>
                  <a:ext uri="{FF2B5EF4-FFF2-40B4-BE49-F238E27FC236}">
                    <a16:creationId xmlns:a16="http://schemas.microsoft.com/office/drawing/2014/main" id="{5F2433FF-0FFE-B2A5-89AF-8D669D3BCE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5314829"/>
                  </p:ext>
                </p:extLst>
              </p:nvPr>
            </p:nvGraphicFramePr>
            <p:xfrm>
              <a:off x="287498" y="762003"/>
              <a:ext cx="4621152" cy="17382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21152" cy="1738231"/>
                    </a:xfrm>
                    <a:prstGeom prst="rect">
                      <a:avLst/>
                    </a:prstGeom>
                  </am3d:spPr>
                  <am3d:camera>
                    <am3d:pos x="0" y="0" z="5379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0395" d="1000000"/>
                    <am3d:preTrans dx="-37281" dy="-5" dz="-223602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41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模型 17">
                <a:extLst>
                  <a:ext uri="{FF2B5EF4-FFF2-40B4-BE49-F238E27FC236}">
                    <a16:creationId xmlns:a16="http://schemas.microsoft.com/office/drawing/2014/main" id="{5F2433FF-0FFE-B2A5-89AF-8D669D3BCE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498" y="762003"/>
                <a:ext cx="4621152" cy="173823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446789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擁有一張路由表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進行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繞送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切割廣播空間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AC9A8B35-130A-8566-8438-42D926D956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2046579"/>
                  </p:ext>
                </p:extLst>
              </p:nvPr>
            </p:nvGraphicFramePr>
            <p:xfrm>
              <a:off x="5652105" y="2249192"/>
              <a:ext cx="6339821" cy="128213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339821" cy="1282138"/>
                    </a:xfrm>
                    <a:prstGeom prst="rect">
                      <a:avLst/>
                    </a:prstGeom>
                  </am3d:spPr>
                  <am3d:camera>
                    <am3d:pos x="0" y="0" z="47988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84" d="1000000"/>
                    <am3d:preTrans dx="-1" dy="-578415" dz="-37722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01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AC9A8B35-130A-8566-8438-42D926D956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2105" y="2249192"/>
                <a:ext cx="6339821" cy="1282138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5AB55ED0-CB01-3445-FA63-7CE37454B7D2}"/>
              </a:ext>
            </a:extLst>
          </p:cNvPr>
          <p:cNvGrpSpPr/>
          <p:nvPr/>
        </p:nvGrpSpPr>
        <p:grpSpPr>
          <a:xfrm>
            <a:off x="9408368" y="3933056"/>
            <a:ext cx="2421946" cy="2421946"/>
            <a:chOff x="6888088" y="4907061"/>
            <a:chExt cx="1339930" cy="133993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F43B5D68-67CA-2A79-17DE-0B27C67968CE}"/>
                </a:ext>
              </a:extLst>
            </p:cNvPr>
            <p:cNvSpPr/>
            <p:nvPr/>
          </p:nvSpPr>
          <p:spPr>
            <a:xfrm>
              <a:off x="6888088" y="4907061"/>
              <a:ext cx="1339930" cy="1339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5083F6F0-15ED-6956-C81B-43E6EFC42EEC}"/>
                </a:ext>
              </a:extLst>
            </p:cNvPr>
            <p:cNvSpPr/>
            <p:nvPr/>
          </p:nvSpPr>
          <p:spPr>
            <a:xfrm rot="5400000">
              <a:off x="7296989" y="581292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094D6FD1-0FCD-C32F-707A-1BA4490FFCAF}"/>
                </a:ext>
              </a:extLst>
            </p:cNvPr>
            <p:cNvSpPr/>
            <p:nvPr/>
          </p:nvSpPr>
          <p:spPr>
            <a:xfrm rot="16200000">
              <a:off x="7297858" y="5178499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CA3185F1-7820-5BE7-7DAA-404135450BB7}"/>
                </a:ext>
              </a:extLst>
            </p:cNvPr>
            <p:cNvSpPr/>
            <p:nvPr/>
          </p:nvSpPr>
          <p:spPr>
            <a:xfrm rot="10800000">
              <a:off x="6931771" y="5483007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右 15">
              <a:extLst>
                <a:ext uri="{FF2B5EF4-FFF2-40B4-BE49-F238E27FC236}">
                  <a16:creationId xmlns:a16="http://schemas.microsoft.com/office/drawing/2014/main" id="{40456180-9FE7-C8E7-CCFB-48ABDBD70D1B}"/>
                </a:ext>
              </a:extLst>
            </p:cNvPr>
            <p:cNvSpPr/>
            <p:nvPr/>
          </p:nvSpPr>
          <p:spPr>
            <a:xfrm>
              <a:off x="7662208" y="547287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71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8BF55C-C35F-86E5-9431-CB88DCA72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1" y="1285576"/>
            <a:ext cx="11193437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3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95899" y="830625"/>
            <a:ext cx="3373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#About me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1DDA2-08F5-5A79-42FB-ECBD1AB85FCC}"/>
              </a:ext>
            </a:extLst>
          </p:cNvPr>
          <p:cNvSpPr/>
          <p:nvPr/>
        </p:nvSpPr>
        <p:spPr>
          <a:xfrm>
            <a:off x="680753" y="2348880"/>
            <a:ext cx="47333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Cisco </a:t>
            </a:r>
            <a:r>
              <a:rPr lang="zh-TW" altLang="en-US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認證網路助理</a:t>
            </a:r>
            <a:endParaRPr lang="en-US" altLang="zh-TW" sz="36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SCAICT</a:t>
            </a:r>
            <a:r>
              <a:rPr lang="zh-TW" altLang="en-US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資訊組</a:t>
            </a:r>
            <a:endParaRPr lang="en-US" altLang="zh-TW" sz="3600" b="1" cap="none" spc="0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NUTC</a:t>
            </a:r>
            <a:r>
              <a:rPr lang="zh-TW" altLang="en-US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TW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CSIE</a:t>
            </a:r>
            <a:endParaRPr lang="zh-TW" altLang="en-US" sz="3600" b="1" cap="none" spc="0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9072158-8018-38F0-0B16-77097CE05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292290"/>
            <a:ext cx="6047756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群組 63">
            <a:extLst>
              <a:ext uri="{FF2B5EF4-FFF2-40B4-BE49-F238E27FC236}">
                <a16:creationId xmlns:a16="http://schemas.microsoft.com/office/drawing/2014/main" id="{8732DE1B-34FE-6328-8BB4-CB929D44AC25}"/>
              </a:ext>
            </a:extLst>
          </p:cNvPr>
          <p:cNvGrpSpPr/>
          <p:nvPr/>
        </p:nvGrpSpPr>
        <p:grpSpPr>
          <a:xfrm>
            <a:off x="191344" y="548680"/>
            <a:ext cx="12000656" cy="5569520"/>
            <a:chOff x="191344" y="548680"/>
            <a:chExt cx="12000656" cy="5569520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999A72B-07FB-AB0B-3B5D-E51965CE4B23}"/>
                </a:ext>
              </a:extLst>
            </p:cNvPr>
            <p:cNvSpPr/>
            <p:nvPr/>
          </p:nvSpPr>
          <p:spPr>
            <a:xfrm>
              <a:off x="191344" y="2276872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CE14ED5C-8160-4C18-714A-9AF18FF728B9}"/>
                </a:ext>
              </a:extLst>
            </p:cNvPr>
            <p:cNvGrpSpPr/>
            <p:nvPr/>
          </p:nvGrpSpPr>
          <p:grpSpPr>
            <a:xfrm>
              <a:off x="435348" y="548680"/>
              <a:ext cx="11756652" cy="5569520"/>
              <a:chOff x="435348" y="548680"/>
              <a:chExt cx="11756652" cy="5569520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A8086F53-853C-F66B-3DF9-5ECD4F03FB70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" name="3D 模型 3">
                    <a:extLst>
                      <a:ext uri="{FF2B5EF4-FFF2-40B4-BE49-F238E27FC236}">
                        <a16:creationId xmlns:a16="http://schemas.microsoft.com/office/drawing/2014/main" id="{41EE591B-6278-118D-ABDC-F8BA379C7FA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3760930"/>
                      </p:ext>
                    </p:extLst>
                  </p:nvPr>
                </p:nvGraphicFramePr>
                <p:xfrm>
                  <a:off x="435348" y="2736726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683232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" name="3D 模型 3">
                    <a:extLst>
                      <a:ext uri="{FF2B5EF4-FFF2-40B4-BE49-F238E27FC236}">
                        <a16:creationId xmlns:a16="http://schemas.microsoft.com/office/drawing/2014/main" id="{41EE591B-6278-118D-ABDC-F8BA379C7FA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5348" y="2736726"/>
                    <a:ext cx="5437220" cy="3206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7" name="3D 模型 6">
                    <a:extLst>
                      <a:ext uri="{FF2B5EF4-FFF2-40B4-BE49-F238E27FC236}">
                        <a16:creationId xmlns:a16="http://schemas.microsoft.com/office/drawing/2014/main" id="{EDB359A3-F9D0-18A9-FCA9-0B92D480306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930554819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683232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7" name="3D 模型 6">
                    <a:extLst>
                      <a:ext uri="{FF2B5EF4-FFF2-40B4-BE49-F238E27FC236}">
                        <a16:creationId xmlns:a16="http://schemas.microsoft.com/office/drawing/2014/main" id="{EDB359A3-F9D0-18A9-FCA9-0B92D480306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600056" y="2703190"/>
                    <a:ext cx="5437220" cy="32064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5E86EA6-CEB1-8EAC-AB6D-350411BDB780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D54FCFA4-B298-6142-0809-592134F8EE17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箭號: 向右 4">
                  <a:extLst>
                    <a:ext uri="{FF2B5EF4-FFF2-40B4-BE49-F238E27FC236}">
                      <a16:creationId xmlns:a16="http://schemas.microsoft.com/office/drawing/2014/main" id="{55D35BD5-D496-96A0-9964-7499917F6161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" name="箭號: 向右 5">
                  <a:extLst>
                    <a:ext uri="{FF2B5EF4-FFF2-40B4-BE49-F238E27FC236}">
                      <a16:creationId xmlns:a16="http://schemas.microsoft.com/office/drawing/2014/main" id="{4E05A3CC-4CBD-FE63-F563-AD257E630F91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箭號: 向右 9">
                  <a:extLst>
                    <a:ext uri="{FF2B5EF4-FFF2-40B4-BE49-F238E27FC236}">
                      <a16:creationId xmlns:a16="http://schemas.microsoft.com/office/drawing/2014/main" id="{D6EEF125-66B8-701D-64DB-05350FCDD6F4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箭號: 向右 10">
                  <a:extLst>
                    <a:ext uri="{FF2B5EF4-FFF2-40B4-BE49-F238E27FC236}">
                      <a16:creationId xmlns:a16="http://schemas.microsoft.com/office/drawing/2014/main" id="{292B8155-5075-02A0-6D5A-984DD4719CA5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18F0CD66-0B06-716A-119C-22F33BB1BA41}"/>
                  </a:ext>
                </a:extLst>
              </p:cNvPr>
              <p:cNvCxnSpPr>
                <a:cxnSpLocks/>
                <a:endCxn id="3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3E7A4B51-C4F2-D29F-9C6F-1A5538A371F4}"/>
                  </a:ext>
                </a:extLst>
              </p:cNvPr>
              <p:cNvCxnSpPr>
                <a:cxnSpLocks/>
                <a:stCxn id="3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圖形 21" descr="惡魔的臉 (實心填滿)">
            <a:extLst>
              <a:ext uri="{FF2B5EF4-FFF2-40B4-BE49-F238E27FC236}">
                <a16:creationId xmlns:a16="http://schemas.microsoft.com/office/drawing/2014/main" id="{A1985596-C681-3AA6-5BD3-6522AADF4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6758" y="-991301"/>
            <a:ext cx="914400" cy="914400"/>
          </a:xfrm>
          <a:prstGeom prst="rect">
            <a:avLst/>
          </a:prstGeom>
        </p:spPr>
      </p:pic>
      <p:grpSp>
        <p:nvGrpSpPr>
          <p:cNvPr id="79" name="群組 78">
            <a:extLst>
              <a:ext uri="{FF2B5EF4-FFF2-40B4-BE49-F238E27FC236}">
                <a16:creationId xmlns:a16="http://schemas.microsoft.com/office/drawing/2014/main" id="{9B6F6F3D-5CEB-785E-29E4-67C6E02540E4}"/>
              </a:ext>
            </a:extLst>
          </p:cNvPr>
          <p:cNvGrpSpPr/>
          <p:nvPr/>
        </p:nvGrpSpPr>
        <p:grpSpPr>
          <a:xfrm>
            <a:off x="9318666" y="7169173"/>
            <a:ext cx="6934060" cy="3483676"/>
            <a:chOff x="12792744" y="-95157"/>
            <a:chExt cx="12000656" cy="5569520"/>
          </a:xfrm>
        </p:grpSpPr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300C1252-3DB8-0D32-A81F-215705CF9AE3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506C179E-2753-D06B-6A97-316E590B27EB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82" name="矩形: 圓角 81">
                <a:extLst>
                  <a:ext uri="{FF2B5EF4-FFF2-40B4-BE49-F238E27FC236}">
                    <a16:creationId xmlns:a16="http://schemas.microsoft.com/office/drawing/2014/main" id="{D47AB651-CCED-6AF7-724B-B43E154EF2FE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83" name="3D 模型 82">
                    <a:extLst>
                      <a:ext uri="{FF2B5EF4-FFF2-40B4-BE49-F238E27FC236}">
                        <a16:creationId xmlns:a16="http://schemas.microsoft.com/office/drawing/2014/main" id="{F5656B4B-6220-AF8B-68AC-1035D133CCC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41617245"/>
                      </p:ext>
                    </p:extLst>
                  </p:nvPr>
                </p:nvGraphicFramePr>
                <p:xfrm>
                  <a:off x="435348" y="2736726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7"/>
                      </am3d:raster>
                      <am3d:objViewport viewportSz="3947762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83" name="3D 模型 82">
                    <a:extLst>
                      <a:ext uri="{FF2B5EF4-FFF2-40B4-BE49-F238E27FC236}">
                        <a16:creationId xmlns:a16="http://schemas.microsoft.com/office/drawing/2014/main" id="{F5656B4B-6220-AF8B-68AC-1035D133CCC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459653" y="8537773"/>
                    <a:ext cx="3141662" cy="2005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84" name="3D 模型 83">
                    <a:extLst>
                      <a:ext uri="{FF2B5EF4-FFF2-40B4-BE49-F238E27FC236}">
                        <a16:creationId xmlns:a16="http://schemas.microsoft.com/office/drawing/2014/main" id="{578EC556-E625-B948-02D3-0E048009A2B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663624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7"/>
                      </am3d:raster>
                      <am3d:objViewport viewportSz="3947762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84" name="3D 模型 83">
                    <a:extLst>
                      <a:ext uri="{FF2B5EF4-FFF2-40B4-BE49-F238E27FC236}">
                        <a16:creationId xmlns:a16="http://schemas.microsoft.com/office/drawing/2014/main" id="{578EC556-E625-B948-02D3-0E048009A2B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021663" y="8516796"/>
                    <a:ext cx="3141662" cy="200557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5" name="群組 84">
                <a:extLst>
                  <a:ext uri="{FF2B5EF4-FFF2-40B4-BE49-F238E27FC236}">
                    <a16:creationId xmlns:a16="http://schemas.microsoft.com/office/drawing/2014/main" id="{4B808F0F-EF7A-3B5B-5510-0C55194479DD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88" name="橢圓 87">
                  <a:extLst>
                    <a:ext uri="{FF2B5EF4-FFF2-40B4-BE49-F238E27FC236}">
                      <a16:creationId xmlns:a16="http://schemas.microsoft.com/office/drawing/2014/main" id="{249879BE-3C78-26E9-BA74-DD7BCCCDFDD7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9" name="箭號: 向右 88">
                  <a:extLst>
                    <a:ext uri="{FF2B5EF4-FFF2-40B4-BE49-F238E27FC236}">
                      <a16:creationId xmlns:a16="http://schemas.microsoft.com/office/drawing/2014/main" id="{B6758EF3-0B82-F3B0-55E7-7D5B82D85DFA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箭號: 向右 89">
                  <a:extLst>
                    <a:ext uri="{FF2B5EF4-FFF2-40B4-BE49-F238E27FC236}">
                      <a16:creationId xmlns:a16="http://schemas.microsoft.com/office/drawing/2014/main" id="{C1E1F5B9-12EE-BCF4-7951-D1A59CFEA42F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箭號: 向右 90">
                  <a:extLst>
                    <a:ext uri="{FF2B5EF4-FFF2-40B4-BE49-F238E27FC236}">
                      <a16:creationId xmlns:a16="http://schemas.microsoft.com/office/drawing/2014/main" id="{233BABCF-B94D-671D-EC7A-15D58699C013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箭號: 向右 91">
                  <a:extLst>
                    <a:ext uri="{FF2B5EF4-FFF2-40B4-BE49-F238E27FC236}">
                      <a16:creationId xmlns:a16="http://schemas.microsoft.com/office/drawing/2014/main" id="{8E5E6C0B-E2A7-6CC0-7A07-5106E26DE329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3A2AD3A9-DA23-3F76-583E-1FC583CF8B24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>
                <a:extLst>
                  <a:ext uri="{FF2B5EF4-FFF2-40B4-BE49-F238E27FC236}">
                    <a16:creationId xmlns:a16="http://schemas.microsoft.com/office/drawing/2014/main" id="{3D0BAA19-F147-E7B6-14E5-FD28ED7F3F5B}"/>
                  </a:ext>
                </a:extLst>
              </p:cNvPr>
              <p:cNvCxnSpPr>
                <a:cxnSpLocks/>
                <a:stCxn id="88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219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631CCF3C-9EE5-D5AB-2D82-64FBC7252B63}"/>
              </a:ext>
            </a:extLst>
          </p:cNvPr>
          <p:cNvGrpSpPr/>
          <p:nvPr/>
        </p:nvGrpSpPr>
        <p:grpSpPr>
          <a:xfrm>
            <a:off x="536210" y="3754937"/>
            <a:ext cx="5398740" cy="2557813"/>
            <a:chOff x="12792744" y="-95157"/>
            <a:chExt cx="12000656" cy="5569520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2028A9A6-DDC8-4485-4EDB-0AA0F1A63255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9373D08C-1FDC-FC92-453C-B731948FFD6A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BF2F918B-35D0-2536-A08B-42FCCF8B9C4D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3" name="3D 模型 32">
                    <a:extLst>
                      <a:ext uri="{FF2B5EF4-FFF2-40B4-BE49-F238E27FC236}">
                        <a16:creationId xmlns:a16="http://schemas.microsoft.com/office/drawing/2014/main" id="{4C4FC13E-7D71-8F67-33D7-B7B1882EB47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95390072"/>
                      </p:ext>
                    </p:extLst>
                  </p:nvPr>
                </p:nvGraphicFramePr>
                <p:xfrm>
                  <a:off x="435348" y="2736725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19" cy="320640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3" name="3D 模型 32">
                    <a:extLst>
                      <a:ext uri="{FF2B5EF4-FFF2-40B4-BE49-F238E27FC236}">
                        <a16:creationId xmlns:a16="http://schemas.microsoft.com/office/drawing/2014/main" id="{4C4FC13E-7D71-8F67-33D7-B7B1882EB47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5980" y="4759801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4" name="3D 模型 33">
                    <a:extLst>
                      <a:ext uri="{FF2B5EF4-FFF2-40B4-BE49-F238E27FC236}">
                        <a16:creationId xmlns:a16="http://schemas.microsoft.com/office/drawing/2014/main" id="{83430461-0760-88A4-3E16-9B14B3B4DFC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37537143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4" name="3D 模型 33">
                    <a:extLst>
                      <a:ext uri="{FF2B5EF4-FFF2-40B4-BE49-F238E27FC236}">
                        <a16:creationId xmlns:a16="http://schemas.microsoft.com/office/drawing/2014/main" id="{83430461-0760-88A4-3E16-9B14B3B4DFC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419300" y="4744400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7BBDA536-5283-D11C-090C-2F6AE4AE821C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8801E893-1293-43AB-0BF6-8C74B49CB22B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箭號: 向右 38">
                  <a:extLst>
                    <a:ext uri="{FF2B5EF4-FFF2-40B4-BE49-F238E27FC236}">
                      <a16:creationId xmlns:a16="http://schemas.microsoft.com/office/drawing/2014/main" id="{51EAC340-C02C-0F76-5CE4-EC7749381C46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箭號: 向右 39">
                  <a:extLst>
                    <a:ext uri="{FF2B5EF4-FFF2-40B4-BE49-F238E27FC236}">
                      <a16:creationId xmlns:a16="http://schemas.microsoft.com/office/drawing/2014/main" id="{3501BEE7-FB99-9A0B-869D-CAC29383A411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箭號: 向右 40">
                  <a:extLst>
                    <a:ext uri="{FF2B5EF4-FFF2-40B4-BE49-F238E27FC236}">
                      <a16:creationId xmlns:a16="http://schemas.microsoft.com/office/drawing/2014/main" id="{86E11695-5817-6BB0-D08C-5F060339DC30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箭號: 向右 41">
                  <a:extLst>
                    <a:ext uri="{FF2B5EF4-FFF2-40B4-BE49-F238E27FC236}">
                      <a16:creationId xmlns:a16="http://schemas.microsoft.com/office/drawing/2014/main" id="{9F5C4708-1EF2-CA84-7DC2-7098D31DC961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34855EB3-AD1A-9459-3383-23A83AD5104D}"/>
                  </a:ext>
                </a:extLst>
              </p:cNvPr>
              <p:cNvCxnSpPr>
                <a:cxnSpLocks/>
                <a:endCxn id="38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80CB107E-05D4-42C5-D959-CD02ED49942F}"/>
                  </a:ext>
                </a:extLst>
              </p:cNvPr>
              <p:cNvCxnSpPr>
                <a:cxnSpLocks/>
                <a:stCxn id="38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15C68FCF-E2C0-C3D6-307E-FD3989E242FE}"/>
              </a:ext>
            </a:extLst>
          </p:cNvPr>
          <p:cNvGrpSpPr/>
          <p:nvPr/>
        </p:nvGrpSpPr>
        <p:grpSpPr>
          <a:xfrm>
            <a:off x="5126155" y="336197"/>
            <a:ext cx="1939690" cy="1939690"/>
            <a:chOff x="5126155" y="1570410"/>
            <a:chExt cx="1939690" cy="1939690"/>
          </a:xfrm>
        </p:grpSpPr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43777FA3-6F82-882F-FD16-6BA3AFB45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155" y="1570410"/>
              <a:ext cx="1939690" cy="1939690"/>
            </a:xfrm>
            <a:prstGeom prst="ellipse">
              <a:avLst/>
            </a:prstGeom>
            <a:ln w="635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DEC58AE-1778-5537-1529-90D0255DE5F9}"/>
                </a:ext>
              </a:extLst>
            </p:cNvPr>
            <p:cNvSpPr/>
            <p:nvPr/>
          </p:nvSpPr>
          <p:spPr>
            <a:xfrm>
              <a:off x="5592634" y="2188516"/>
              <a:ext cx="10342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ISP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6FD99321-EBF1-F17E-DEC5-D556C08F8C05}"/>
              </a:ext>
            </a:extLst>
          </p:cNvPr>
          <p:cNvCxnSpPr>
            <a:cxnSpLocks/>
            <a:stCxn id="72" idx="2"/>
            <a:endCxn id="38" idx="7"/>
          </p:cNvCxnSpPr>
          <p:nvPr/>
        </p:nvCxnSpPr>
        <p:spPr>
          <a:xfrm flipH="1">
            <a:off x="3415583" y="1306042"/>
            <a:ext cx="1710572" cy="25433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圖形 80" descr="惡魔的臉 (實心填滿)">
            <a:extLst>
              <a:ext uri="{FF2B5EF4-FFF2-40B4-BE49-F238E27FC236}">
                <a16:creationId xmlns:a16="http://schemas.microsoft.com/office/drawing/2014/main" id="{071D4A3B-3650-487D-7BEE-16EBDA83F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3382" y="934307"/>
            <a:ext cx="914400" cy="914400"/>
          </a:xfrm>
          <a:prstGeom prst="rect">
            <a:avLst/>
          </a:prstGeom>
        </p:spPr>
      </p:pic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F2A3A600-14DE-5374-B922-91D321F7E840}"/>
              </a:ext>
            </a:extLst>
          </p:cNvPr>
          <p:cNvCxnSpPr>
            <a:cxnSpLocks/>
            <a:stCxn id="72" idx="6"/>
            <a:endCxn id="118" idx="0"/>
          </p:cNvCxnSpPr>
          <p:nvPr/>
        </p:nvCxnSpPr>
        <p:spPr>
          <a:xfrm>
            <a:off x="7065845" y="1306042"/>
            <a:ext cx="2014877" cy="24321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0832C42-16DE-2428-7DE5-9F25D31B21C3}"/>
              </a:ext>
            </a:extLst>
          </p:cNvPr>
          <p:cNvGrpSpPr/>
          <p:nvPr/>
        </p:nvGrpSpPr>
        <p:grpSpPr>
          <a:xfrm>
            <a:off x="2055857" y="1066459"/>
            <a:ext cx="7385803" cy="3792503"/>
            <a:chOff x="2055857" y="1066459"/>
            <a:chExt cx="7385803" cy="379250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模型 100">
                  <a:extLst>
                    <a:ext uri="{FF2B5EF4-FFF2-40B4-BE49-F238E27FC236}">
                      <a16:creationId xmlns:a16="http://schemas.microsoft.com/office/drawing/2014/main" id="{DC4DC468-476E-9DAB-28D2-25CBCDB0F73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55392654"/>
                    </p:ext>
                  </p:extLst>
                </p:nvPr>
              </p:nvGraphicFramePr>
              <p:xfrm>
                <a:off x="7149846" y="1066459"/>
                <a:ext cx="2291814" cy="2578690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291814" cy="2578690"/>
                      </a:xfrm>
                      <a:prstGeom prst="rect">
                        <a:avLst/>
                      </a:prstGeom>
                    </am3d:spPr>
                    <am3d:camera>
                      <am3d:pos x="0" y="0" z="6651931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53127" d="1000000"/>
                      <am3d:preTrans dx="-2" dy="-4" dz="-210937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850071" ay="692705" az="10605084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389197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模型 100">
                  <a:extLst>
                    <a:ext uri="{FF2B5EF4-FFF2-40B4-BE49-F238E27FC236}">
                      <a16:creationId xmlns:a16="http://schemas.microsoft.com/office/drawing/2014/main" id="{DC4DC468-476E-9DAB-28D2-25CBCDB0F73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49846" y="1066459"/>
                  <a:ext cx="2291814" cy="257869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36D278AD-3A64-0174-F205-05384CA17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79" y="1340936"/>
              <a:ext cx="2149261" cy="214926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模型 105">
                  <a:extLst>
                    <a:ext uri="{FF2B5EF4-FFF2-40B4-BE49-F238E27FC236}">
                      <a16:creationId xmlns:a16="http://schemas.microsoft.com/office/drawing/2014/main" id="{B6E125A6-8DF2-DC50-7E27-9952C271B94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5329"/>
                    </p:ext>
                  </p:extLst>
                </p:nvPr>
              </p:nvGraphicFramePr>
              <p:xfrm>
                <a:off x="3552726" y="3674547"/>
                <a:ext cx="863895" cy="1184415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863895" cy="1184415"/>
                      </a:xfrm>
                      <a:prstGeom prst="rect">
                        <a:avLst/>
                      </a:prstGeom>
                    </am3d:spPr>
                    <am3d:camera>
                      <am3d:pos x="0" y="0" z="6651931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53127" d="1000000"/>
                      <am3d:preTrans dx="-2" dy="-4" dz="-210937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80944" ay="330450" az="10729951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7372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模型 105">
                  <a:extLst>
                    <a:ext uri="{FF2B5EF4-FFF2-40B4-BE49-F238E27FC236}">
                      <a16:creationId xmlns:a16="http://schemas.microsoft.com/office/drawing/2014/main" id="{B6E125A6-8DF2-DC50-7E27-9952C271B94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2726" y="3674547"/>
                  <a:ext cx="863895" cy="1184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7" name="3D 模型 106">
                  <a:extLst>
                    <a:ext uri="{FF2B5EF4-FFF2-40B4-BE49-F238E27FC236}">
                      <a16:creationId xmlns:a16="http://schemas.microsoft.com/office/drawing/2014/main" id="{89874DDF-9B3E-12DC-9342-E02B5EC84F7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41950723"/>
                    </p:ext>
                  </p:extLst>
                </p:nvPr>
              </p:nvGraphicFramePr>
              <p:xfrm>
                <a:off x="2055857" y="3626158"/>
                <a:ext cx="806934" cy="120565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806934" cy="1205656"/>
                      </a:xfrm>
                      <a:prstGeom prst="rect">
                        <a:avLst/>
                      </a:prstGeom>
                    </am3d:spPr>
                    <am3d:camera>
                      <am3d:pos x="0" y="0" z="6651931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53127" d="1000000"/>
                      <am3d:preTrans dx="-2" dy="-4" dz="-210937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4044" ay="-1388583" az="-3374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7372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7" name="3D 模型 106">
                  <a:extLst>
                    <a:ext uri="{FF2B5EF4-FFF2-40B4-BE49-F238E27FC236}">
                      <a16:creationId xmlns:a16="http://schemas.microsoft.com/office/drawing/2014/main" id="{89874DDF-9B3E-12DC-9342-E02B5EC84F7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55857" y="3626158"/>
                  <a:ext cx="806934" cy="12056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864A5A07-7AFE-5652-A155-70B72BBDA85C}"/>
              </a:ext>
            </a:extLst>
          </p:cNvPr>
          <p:cNvGrpSpPr/>
          <p:nvPr/>
        </p:nvGrpSpPr>
        <p:grpSpPr>
          <a:xfrm>
            <a:off x="6424392" y="3738225"/>
            <a:ext cx="5398740" cy="2557813"/>
            <a:chOff x="12792744" y="-95157"/>
            <a:chExt cx="12000656" cy="5569520"/>
          </a:xfrm>
        </p:grpSpPr>
        <p:sp>
          <p:nvSpPr>
            <p:cNvPr id="110" name="矩形: 圓角 109">
              <a:extLst>
                <a:ext uri="{FF2B5EF4-FFF2-40B4-BE49-F238E27FC236}">
                  <a16:creationId xmlns:a16="http://schemas.microsoft.com/office/drawing/2014/main" id="{3EC9ACEB-6F7B-BBF6-F329-E13D7193C6F6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C818836C-FBC9-0B34-00A4-9C1D8A35F75E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112" name="矩形: 圓角 111">
                <a:extLst>
                  <a:ext uri="{FF2B5EF4-FFF2-40B4-BE49-F238E27FC236}">
                    <a16:creationId xmlns:a16="http://schemas.microsoft.com/office/drawing/2014/main" id="{D5E41839-0987-F521-9882-D610A7BE2FD7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13" name="3D 模型 112">
                    <a:extLst>
                      <a:ext uri="{FF2B5EF4-FFF2-40B4-BE49-F238E27FC236}">
                        <a16:creationId xmlns:a16="http://schemas.microsoft.com/office/drawing/2014/main" id="{72F5BDA5-0A61-DA51-BFEE-8678149D6C3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83624004"/>
                      </p:ext>
                    </p:extLst>
                  </p:nvPr>
                </p:nvGraphicFramePr>
                <p:xfrm>
                  <a:off x="435348" y="2736726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13" name="3D 模型 112">
                    <a:extLst>
                      <a:ext uri="{FF2B5EF4-FFF2-40B4-BE49-F238E27FC236}">
                        <a16:creationId xmlns:a16="http://schemas.microsoft.com/office/drawing/2014/main" id="{72F5BDA5-0A61-DA51-BFEE-8678149D6C3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534162" y="4743089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14" name="3D 模型 113">
                    <a:extLst>
                      <a:ext uri="{FF2B5EF4-FFF2-40B4-BE49-F238E27FC236}">
                        <a16:creationId xmlns:a16="http://schemas.microsoft.com/office/drawing/2014/main" id="{19D9E3D1-7018-C342-E639-C5D37B58899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39983480"/>
                      </p:ext>
                    </p:extLst>
                  </p:nvPr>
                </p:nvGraphicFramePr>
                <p:xfrm>
                  <a:off x="6600056" y="2703190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19" cy="320640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14" name="3D 模型 113">
                    <a:extLst>
                      <a:ext uri="{FF2B5EF4-FFF2-40B4-BE49-F238E27FC236}">
                        <a16:creationId xmlns:a16="http://schemas.microsoft.com/office/drawing/2014/main" id="{19D9E3D1-7018-C342-E639-C5D37B58899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307482" y="4727688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5" name="群組 114">
                <a:extLst>
                  <a:ext uri="{FF2B5EF4-FFF2-40B4-BE49-F238E27FC236}">
                    <a16:creationId xmlns:a16="http://schemas.microsoft.com/office/drawing/2014/main" id="{44F60717-F195-27CD-09E8-FCA8EB30372E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118" name="橢圓 117">
                  <a:extLst>
                    <a:ext uri="{FF2B5EF4-FFF2-40B4-BE49-F238E27FC236}">
                      <a16:creationId xmlns:a16="http://schemas.microsoft.com/office/drawing/2014/main" id="{11216ACE-BAA3-E2F0-793E-B53A2A5F5C03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9" name="箭號: 向右 118">
                  <a:extLst>
                    <a:ext uri="{FF2B5EF4-FFF2-40B4-BE49-F238E27FC236}">
                      <a16:creationId xmlns:a16="http://schemas.microsoft.com/office/drawing/2014/main" id="{943BE1E0-F8DF-E98D-7C8A-28DCC3122111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箭號: 向右 119">
                  <a:extLst>
                    <a:ext uri="{FF2B5EF4-FFF2-40B4-BE49-F238E27FC236}">
                      <a16:creationId xmlns:a16="http://schemas.microsoft.com/office/drawing/2014/main" id="{0E1E582A-4E83-8E93-ECB2-180CFCDE9CA3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1" name="箭號: 向右 120">
                  <a:extLst>
                    <a:ext uri="{FF2B5EF4-FFF2-40B4-BE49-F238E27FC236}">
                      <a16:creationId xmlns:a16="http://schemas.microsoft.com/office/drawing/2014/main" id="{9C46BE7F-D360-70B3-2692-2507E4338CF6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箭號: 向右 121">
                  <a:extLst>
                    <a:ext uri="{FF2B5EF4-FFF2-40B4-BE49-F238E27FC236}">
                      <a16:creationId xmlns:a16="http://schemas.microsoft.com/office/drawing/2014/main" id="{CE738132-EE44-B8DC-23CF-8623B8070BC2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17299FAC-EAFC-5C35-FC62-69F77BC2EAC1}"/>
                  </a:ext>
                </a:extLst>
              </p:cNvPr>
              <p:cNvCxnSpPr>
                <a:cxnSpLocks/>
                <a:endCxn id="118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DB57B4CF-87B8-86BD-DE6F-0AA81C81AB6C}"/>
                  </a:ext>
                </a:extLst>
              </p:cNvPr>
              <p:cNvCxnSpPr>
                <a:cxnSpLocks/>
                <a:stCxn id="118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088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84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B19C3-F87B-E4A9-CBCB-FAC29393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7C208E-B9C6-5059-D626-39ECB40F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F1135D-CD6C-3026-2420-34A11EDFE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-675456"/>
            <a:ext cx="13249472" cy="88094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FDD148-BA0E-E648-78B8-BEB2E83845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85A437-5D1A-7469-39A8-C997D79766AE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CB2EB5-F7AF-054F-16EA-18AF59E37280}"/>
              </a:ext>
            </a:extLst>
          </p:cNvPr>
          <p:cNvSpPr/>
          <p:nvPr/>
        </p:nvSpPr>
        <p:spPr>
          <a:xfrm>
            <a:off x="4154604" y="2967335"/>
            <a:ext cx="38827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傳輸</a:t>
            </a:r>
            <a:r>
              <a:rPr lang="zh-TW" alt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線</a:t>
            </a:r>
          </a:p>
        </p:txBody>
      </p:sp>
    </p:spTree>
    <p:extLst>
      <p:ext uri="{BB962C8B-B14F-4D97-AF65-F5344CB8AC3E}">
        <p14:creationId xmlns:p14="http://schemas.microsoft.com/office/powerpoint/2010/main" val="1144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3A0485-3B1A-C14F-6A52-A858A0F6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11524"/>
            <a:ext cx="5832648" cy="38780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3B0AC9-00A3-0A6C-1FF2-DDF797DD0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/>
          <a:stretch/>
        </p:blipFill>
        <p:spPr>
          <a:xfrm>
            <a:off x="6639172" y="2121446"/>
            <a:ext cx="5303912" cy="386816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09B6E2D-000D-277C-71E8-2660FE5123E3}"/>
              </a:ext>
            </a:extLst>
          </p:cNvPr>
          <p:cNvSpPr txBox="1">
            <a:spLocks/>
          </p:cNvSpPr>
          <p:nvPr/>
        </p:nvSpPr>
        <p:spPr>
          <a:xfrm>
            <a:off x="263352" y="868385"/>
            <a:ext cx="10204886" cy="14401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Unshielded Twisted Pair(UTP)</a:t>
            </a:r>
          </a:p>
        </p:txBody>
      </p:sp>
    </p:spTree>
    <p:extLst>
      <p:ext uri="{BB962C8B-B14F-4D97-AF65-F5344CB8AC3E}">
        <p14:creationId xmlns:p14="http://schemas.microsoft.com/office/powerpoint/2010/main" val="14307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71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27DB54-B429-A064-703B-281888F3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72" y="576584"/>
            <a:ext cx="8137456" cy="570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6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AB52F43-675B-2177-9B9A-6B951250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32" y="464763"/>
            <a:ext cx="6091535" cy="592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1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809B6E2D-000D-277C-71E8-2660FE5123E3}"/>
              </a:ext>
            </a:extLst>
          </p:cNvPr>
          <p:cNvSpPr txBox="1">
            <a:spLocks/>
          </p:cNvSpPr>
          <p:nvPr/>
        </p:nvSpPr>
        <p:spPr>
          <a:xfrm>
            <a:off x="263352" y="868385"/>
            <a:ext cx="10204886" cy="97643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Optical fiber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2E4EF9-EC2A-CCC3-2762-39D6DC15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988840"/>
            <a:ext cx="2847950" cy="43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3ABEE8B-443C-6F5F-CF4A-D87F936300C4}"/>
              </a:ext>
            </a:extLst>
          </p:cNvPr>
          <p:cNvSpPr/>
          <p:nvPr/>
        </p:nvSpPr>
        <p:spPr>
          <a:xfrm>
            <a:off x="479376" y="2404446"/>
            <a:ext cx="70326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利用光在纖維中全反射傳導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12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0A788C6-765E-9650-95DE-29263DC1A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" y="0"/>
            <a:ext cx="12195926" cy="68602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489D23-5330-5E9A-FC49-4C4A5AFDC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4" b="89695" l="4896" r="95104">
                        <a14:foregroundMark x1="6146" y1="51908" x2="6146" y2="51908"/>
                        <a14:foregroundMark x1="7917" y1="55725" x2="7292" y2="56489"/>
                        <a14:foregroundMark x1="4896" y1="56489" x2="4896" y2="56489"/>
                        <a14:foregroundMark x1="42396" y1="46565" x2="39479" y2="46565"/>
                        <a14:foregroundMark x1="39063" y1="48855" x2="43438" y2="66412"/>
                        <a14:foregroundMark x1="43438" y1="66412" x2="45417" y2="66031"/>
                        <a14:foregroundMark x1="40729" y1="65649" x2="39792" y2="48473"/>
                        <a14:foregroundMark x1="89650" y1="65510" x2="93958" y2="54580"/>
                        <a14:foregroundMark x1="93958" y1="54580" x2="95104" y2="32443"/>
                        <a14:foregroundMark x1="95104" y1="32443" x2="89063" y2="27099"/>
                        <a14:backgroundMark x1="90625" y1="69466" x2="87292" y2="75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32" y="1705284"/>
            <a:ext cx="9144000" cy="24955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5C2D7D-85A3-CA5E-0E5D-07A219590A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855C31-D515-3D65-9152-3BA2E3CA4034}"/>
              </a:ext>
            </a:extLst>
          </p:cNvPr>
          <p:cNvSpPr/>
          <p:nvPr/>
        </p:nvSpPr>
        <p:spPr>
          <a:xfrm>
            <a:off x="5718037" y="6883152"/>
            <a:ext cx="2132508" cy="923330"/>
          </a:xfrm>
          <a:prstGeom prst="rect">
            <a:avLst/>
          </a:prstGeom>
          <a:noFill/>
          <a:effectLst>
            <a:outerShdw blurRad="63500" dist="50800" dir="8100000" algn="ctr" rotWithShape="0">
              <a:srgbClr val="000000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</a:t>
            </a:r>
            <a:endParaRPr lang="zh-TW" alt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827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F8C379-1FC6-342C-FF9A-6D0F7C43B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7361"/>
            <a:ext cx="12191998" cy="81127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1C2782-D772-BD9C-01DA-A2004F358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0248E8-E406-43F2-ECE3-6A026654FDE9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C1E882-CBF4-3B72-4508-9A3A5C767697}"/>
              </a:ext>
            </a:extLst>
          </p:cNvPr>
          <p:cNvSpPr/>
          <p:nvPr/>
        </p:nvSpPr>
        <p:spPr>
          <a:xfrm>
            <a:off x="3538248" y="2644170"/>
            <a:ext cx="511550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基礎元件</a:t>
            </a:r>
            <a:endParaRPr lang="zh-TW" alt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華康少女文字W5" panose="040F0509000000000000" pitchFamily="81" charset="-120"/>
              <a:ea typeface="華康少女文字W5" panose="040F05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51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470450"/>
                  </p:ext>
                </p:extLst>
              </p:nvPr>
            </p:nvGraphicFramePr>
            <p:xfrm>
              <a:off x="-17090" y="-282809"/>
              <a:ext cx="13007735" cy="7423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007735" cy="7423618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3" dy="-1607909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31451" ay="600443" az="5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25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090" y="-282809"/>
                <a:ext cx="13007735" cy="742361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73B7839-0A1A-5987-B6FD-4108A0D585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7801143"/>
                  </p:ext>
                </p:extLst>
              </p:nvPr>
            </p:nvGraphicFramePr>
            <p:xfrm>
              <a:off x="5646904" y="3429000"/>
              <a:ext cx="6609506" cy="11303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609506" cy="1130397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67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6904" y="3429000"/>
                <a:ext cx="6609506" cy="113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9497813"/>
                  </p:ext>
                </p:extLst>
              </p:nvPr>
            </p:nvGraphicFramePr>
            <p:xfrm>
              <a:off x="-9313712" y="1268760"/>
              <a:ext cx="8882305" cy="49283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882305" cy="4928338"/>
                    </a:xfrm>
                    <a:prstGeom prst="rect">
                      <a:avLst/>
                    </a:prstGeom>
                  </am3d:spPr>
                  <am3d:camera>
                    <am3d:pos x="0" y="0" z="539185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7598" d="1000000"/>
                    <am3d:preTrans dx="-84224" dy="671840" dz="-125242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010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313712" y="1268760"/>
                <a:ext cx="8882305" cy="492833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92E203BF-3C0C-D158-F5AB-769580062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41104" y="7170744"/>
            <a:ext cx="27566990" cy="55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0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C84FCF-B45D-CCCE-08FE-4BDA0C758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-843475"/>
            <a:ext cx="12817424" cy="85449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CFFC2E4-A714-3E3F-4536-2E91FAD0B828}"/>
              </a:ext>
            </a:extLst>
          </p:cNvPr>
          <p:cNvSpPr/>
          <p:nvPr/>
        </p:nvSpPr>
        <p:spPr>
          <a:xfrm>
            <a:off x="1498220" y="2924944"/>
            <a:ext cx="935858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安裝</a:t>
            </a:r>
            <a:r>
              <a:rPr lang="en-US" altLang="zh-TW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Cisco P</a:t>
            </a:r>
            <a:r>
              <a:rPr lang="en-US" altLang="zh-TW" sz="6600" b="1" cap="none" spc="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ackage tracker</a:t>
            </a:r>
            <a:endParaRPr lang="zh-TW" altLang="en-US" sz="6600" b="1" cap="none" spc="0" dirty="0">
              <a:ln w="12700">
                <a:noFill/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58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3E1DA-04A3-D5FC-E37A-7981B3D0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90494"/>
            <a:ext cx="6552728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用瀏覽器打開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39" cy="432048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8C84206-DF82-0684-FDCB-F5E0BF9E3214}"/>
              </a:ext>
            </a:extLst>
          </p:cNvPr>
          <p:cNvSpPr txBox="1"/>
          <p:nvPr/>
        </p:nvSpPr>
        <p:spPr>
          <a:xfrm>
            <a:off x="4943872" y="853221"/>
            <a:ext cx="676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Consolas" panose="020B0609020204030204" pitchFamily="49" charset="0"/>
                <a:hlinkClick r:id="rId3"/>
              </a:rPr>
              <a:t>https://www.netacad.com/courses/packet-tracer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7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40" cy="432048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點擊</a:t>
            </a:r>
            <a:r>
              <a:rPr lang="en-US" altLang="zh-TW" dirty="0"/>
              <a:t>:View </a:t>
            </a:r>
            <a:r>
              <a:rPr lang="en-US" altLang="zh-TW" dirty="0" err="1"/>
              <a:t>Coures</a:t>
            </a:r>
            <a:endParaRPr lang="zh-TW" altLang="en-US" dirty="0"/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找到這門課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4C1DD8-51D2-DF47-9E32-D4D5D7B4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1967407"/>
            <a:ext cx="3584374" cy="420955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0C0698-5B1F-54DE-128B-F10318694D55}"/>
              </a:ext>
            </a:extLst>
          </p:cNvPr>
          <p:cNvSpPr/>
          <p:nvPr/>
        </p:nvSpPr>
        <p:spPr>
          <a:xfrm>
            <a:off x="4439816" y="868910"/>
            <a:ext cx="65941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https://skillsforall.com/resources/lab-downloads?courseLang=en-US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53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往下滑找載點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62B510-F981-AE33-3116-BDCCC60DA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626" y="1988840"/>
            <a:ext cx="9373934" cy="42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選擇合適的版本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90D692-E1A6-038D-D72F-AD2BD359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1809229"/>
            <a:ext cx="9361040" cy="450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905210-9101-B3CD-5607-A145FE4C7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556792"/>
            <a:ext cx="9721080" cy="46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45469" y="872570"/>
            <a:ext cx="5728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What Is </a:t>
            </a:r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Network</a:t>
            </a:r>
            <a:r>
              <a:rPr lang="zh-TW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  <a:endParaRPr lang="en-US" altLang="zh-TW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E3145A-69E0-7322-42F2-0762AF76E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263352" y="4075630"/>
            <a:ext cx="2670331" cy="23042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6FDFCA-D9AD-1E6F-D40F-BE59F529BEEF}"/>
              </a:ext>
            </a:extLst>
          </p:cNvPr>
          <p:cNvSpPr/>
          <p:nvPr/>
        </p:nvSpPr>
        <p:spPr>
          <a:xfrm>
            <a:off x="721134" y="2013715"/>
            <a:ext cx="416011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數位訊號傳輸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節點間的資源分享</a:t>
            </a:r>
            <a:endParaRPr lang="en-US" altLang="zh-TW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916EBEA-075E-16C7-468B-77475724392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33683" y="5227758"/>
            <a:ext cx="546657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形 9" descr="信封">
            <a:extLst>
              <a:ext uri="{FF2B5EF4-FFF2-40B4-BE49-F238E27FC236}">
                <a16:creationId xmlns:a16="http://schemas.microsoft.com/office/drawing/2014/main" id="{95D7CBFA-396F-7ED2-9B90-D1651109D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9236" y="4479431"/>
            <a:ext cx="914400" cy="914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E1886B-4A14-F5FA-2DCE-A7E18A47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8184232" y="4077072"/>
            <a:ext cx="267033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5157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0.01528 L 0.39153 0.01412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299665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A29B5398-8E3D-4A79-C0BB-C58136D485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5712794"/>
                  </p:ext>
                </p:extLst>
              </p:nvPr>
            </p:nvGraphicFramePr>
            <p:xfrm>
              <a:off x="15043145" y="513052"/>
              <a:ext cx="1527866" cy="33951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27866" cy="3395172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 ax="1262612" ay="4548888" az="12273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59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A29B5398-8E3D-4A79-C0BB-C58136D485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3145" y="513052"/>
                <a:ext cx="1527866" cy="3395172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F089FFE3-3C9B-5FF7-BD6F-67D12FDB3659}"/>
              </a:ext>
            </a:extLst>
          </p:cNvPr>
          <p:cNvGrpSpPr/>
          <p:nvPr/>
        </p:nvGrpSpPr>
        <p:grpSpPr>
          <a:xfrm>
            <a:off x="1055440" y="5012584"/>
            <a:ext cx="1584176" cy="1440160"/>
            <a:chOff x="767408" y="1196752"/>
            <a:chExt cx="1584176" cy="14401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985CB18D-610D-CF12-3BD6-EC18A757955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44099D-D0E9-0706-A839-FD43668AB175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048544BE-CA79-4A7A-2C63-61CCA3D7F06F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3F731C4-7A94-5E28-13D5-CDA5D634626E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A41EA8F-919B-84D5-A934-5014DD2BEBB1}"/>
              </a:ext>
            </a:extLst>
          </p:cNvPr>
          <p:cNvGrpSpPr/>
          <p:nvPr/>
        </p:nvGrpSpPr>
        <p:grpSpPr>
          <a:xfrm>
            <a:off x="6528048" y="2744628"/>
            <a:ext cx="2304256" cy="1944216"/>
            <a:chOff x="13800855" y="6452744"/>
            <a:chExt cx="2304256" cy="194421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4ED3B85-A1FA-BB7F-2A5A-1452D99924AD}"/>
                </a:ext>
              </a:extLst>
            </p:cNvPr>
            <p:cNvSpPr/>
            <p:nvPr/>
          </p:nvSpPr>
          <p:spPr>
            <a:xfrm>
              <a:off x="13800855" y="6452744"/>
              <a:ext cx="2304256" cy="19442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B206553A-72D8-9992-B07B-BD182B420821}"/>
                </a:ext>
              </a:extLst>
            </p:cNvPr>
            <p:cNvGrpSpPr/>
            <p:nvPr/>
          </p:nvGrpSpPr>
          <p:grpSpPr>
            <a:xfrm>
              <a:off x="14160895" y="7119727"/>
              <a:ext cx="1584176" cy="610250"/>
              <a:chOff x="7536160" y="8797454"/>
              <a:chExt cx="956679" cy="209756"/>
            </a:xfrm>
          </p:grpSpPr>
          <p:sp>
            <p:nvSpPr>
              <p:cNvPr id="34" name="箭號: 向右 33">
                <a:extLst>
                  <a:ext uri="{FF2B5EF4-FFF2-40B4-BE49-F238E27FC236}">
                    <a16:creationId xmlns:a16="http://schemas.microsoft.com/office/drawing/2014/main" id="{E96BF598-BED6-E1BB-F501-B245BF23DB68}"/>
                  </a:ext>
                </a:extLst>
              </p:cNvPr>
              <p:cNvSpPr/>
              <p:nvPr/>
            </p:nvSpPr>
            <p:spPr>
              <a:xfrm rot="10800000">
                <a:off x="7536160" y="8798902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箭號: 向右 37">
                <a:extLst>
                  <a:ext uri="{FF2B5EF4-FFF2-40B4-BE49-F238E27FC236}">
                    <a16:creationId xmlns:a16="http://schemas.microsoft.com/office/drawing/2014/main" id="{D04D03A1-20B6-48CB-41DF-7EBB5957C88C}"/>
                  </a:ext>
                </a:extLst>
              </p:cNvPr>
              <p:cNvSpPr/>
              <p:nvPr/>
            </p:nvSpPr>
            <p:spPr>
              <a:xfrm>
                <a:off x="7752184" y="8797454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691DB29-8790-06DB-F641-7BA21B142A7E}"/>
              </a:ext>
            </a:extLst>
          </p:cNvPr>
          <p:cNvCxnSpPr>
            <a:stCxn id="2" idx="3"/>
            <a:endCxn id="33" idx="1"/>
          </p:cNvCxnSpPr>
          <p:nvPr/>
        </p:nvCxnSpPr>
        <p:spPr>
          <a:xfrm>
            <a:off x="2639616" y="1700808"/>
            <a:ext cx="3888432" cy="2015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D130126A-2FB0-23C6-6E57-9DB78D0BC085}"/>
              </a:ext>
            </a:extLst>
          </p:cNvPr>
          <p:cNvCxnSpPr>
            <a:stCxn id="12" idx="3"/>
            <a:endCxn id="33" idx="1"/>
          </p:cNvCxnSpPr>
          <p:nvPr/>
        </p:nvCxnSpPr>
        <p:spPr>
          <a:xfrm>
            <a:off x="2639616" y="3716736"/>
            <a:ext cx="3888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DA76253-ACD9-766E-F251-33644B8E88B9}"/>
              </a:ext>
            </a:extLst>
          </p:cNvPr>
          <p:cNvCxnSpPr>
            <a:stCxn id="5" idx="3"/>
            <a:endCxn id="33" idx="1"/>
          </p:cNvCxnSpPr>
          <p:nvPr/>
        </p:nvCxnSpPr>
        <p:spPr>
          <a:xfrm flipV="1">
            <a:off x="2639616" y="3716736"/>
            <a:ext cx="3888432" cy="20159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模型 15">
                <a:extLst>
                  <a:ext uri="{FF2B5EF4-FFF2-40B4-BE49-F238E27FC236}">
                    <a16:creationId xmlns:a16="http://schemas.microsoft.com/office/drawing/2014/main" id="{AE2F08EC-B0C5-57AA-4133-4210CE645D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5078658"/>
                  </p:ext>
                </p:extLst>
              </p:nvPr>
            </p:nvGraphicFramePr>
            <p:xfrm>
              <a:off x="291006" y="7172669"/>
              <a:ext cx="3113044" cy="216104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13044" cy="2161043"/>
                    </a:xfrm>
                    <a:prstGeom prst="rect">
                      <a:avLst/>
                    </a:prstGeom>
                  </am3d:spPr>
                  <am3d:camera>
                    <am3d:pos x="0" y="0" z="5220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4819" d="1000000"/>
                    <am3d:preTrans dx="-5" dy="0" dz="-1970805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490" ay="809743" az="6043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5005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模型 15">
                <a:extLst>
                  <a:ext uri="{FF2B5EF4-FFF2-40B4-BE49-F238E27FC236}">
                    <a16:creationId xmlns:a16="http://schemas.microsoft.com/office/drawing/2014/main" id="{AE2F08EC-B0C5-57AA-4133-4210CE645D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006" y="7172669"/>
                <a:ext cx="3113044" cy="2161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模型 16">
                <a:extLst>
                  <a:ext uri="{FF2B5EF4-FFF2-40B4-BE49-F238E27FC236}">
                    <a16:creationId xmlns:a16="http://schemas.microsoft.com/office/drawing/2014/main" id="{7E02DE09-4E33-5A58-636D-F1A3B1A1AB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0100641"/>
                  </p:ext>
                </p:extLst>
              </p:nvPr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模型 16">
                <a:extLst>
                  <a:ext uri="{FF2B5EF4-FFF2-40B4-BE49-F238E27FC236}">
                    <a16:creationId xmlns:a16="http://schemas.microsoft.com/office/drawing/2014/main" id="{7E02DE09-4E33-5A58-636D-F1A3B1A1AB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52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9FCBA53-B4A9-A5DE-C172-B808D7B0BC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5985860"/>
                  </p:ext>
                </p:extLst>
              </p:nvPr>
            </p:nvGraphicFramePr>
            <p:xfrm>
              <a:off x="539427" y="3464972"/>
              <a:ext cx="3113051" cy="21610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13051" cy="2161046"/>
                    </a:xfrm>
                    <a:prstGeom prst="rect">
                      <a:avLst/>
                    </a:prstGeom>
                  </am3d:spPr>
                  <am3d:camera>
                    <am3d:pos x="0" y="0" z="5220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4819" d="1000000"/>
                    <am3d:preTrans dx="-5" dy="0" dz="-1970805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490" ay="809743" az="604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5005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9FCBA53-B4A9-A5DE-C172-B808D7B0B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427" y="3464972"/>
                <a:ext cx="3113051" cy="2161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3C3BFA60-E2B2-FFDA-0884-C8685B1C74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5266959"/>
                  </p:ext>
                </p:extLst>
              </p:nvPr>
            </p:nvGraphicFramePr>
            <p:xfrm>
              <a:off x="6157620" y="1628800"/>
              <a:ext cx="5346655" cy="23893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346655" cy="2389372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441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3C3BFA60-E2B2-FFDA-0884-C8685B1C74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7620" y="1628800"/>
                <a:ext cx="5346655" cy="238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89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595547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共用碰撞網域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(collision domain)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A32B0E18-84B3-78D7-175F-07117A6E1C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1702931"/>
                  </p:ext>
                </p:extLst>
              </p:nvPr>
            </p:nvGraphicFramePr>
            <p:xfrm>
              <a:off x="480209" y="764704"/>
              <a:ext cx="2722746" cy="18002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22746" cy="1800285"/>
                    </a:xfrm>
                    <a:prstGeom prst="rect">
                      <a:avLst/>
                    </a:prstGeom>
                  </am3d:spPr>
                  <am3d:camera>
                    <am3d:pos x="0" y="0" z="5220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4819" d="1000000"/>
                    <am3d:preTrans dx="-5" dy="0" dz="-197080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65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A32B0E18-84B3-78D7-175F-07117A6E1C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209" y="764704"/>
                <a:ext cx="2722746" cy="1800285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3306A70D-70E7-A867-0C9F-2207D4B51B18}"/>
              </a:ext>
            </a:extLst>
          </p:cNvPr>
          <p:cNvGrpSpPr/>
          <p:nvPr/>
        </p:nvGrpSpPr>
        <p:grpSpPr>
          <a:xfrm>
            <a:off x="6612131" y="4314657"/>
            <a:ext cx="2304256" cy="1944216"/>
            <a:chOff x="13800855" y="6452744"/>
            <a:chExt cx="2304256" cy="194421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92DF40F-9313-C786-AC8A-8D3EF4CA432C}"/>
                </a:ext>
              </a:extLst>
            </p:cNvPr>
            <p:cNvSpPr/>
            <p:nvPr/>
          </p:nvSpPr>
          <p:spPr>
            <a:xfrm>
              <a:off x="13800855" y="6452744"/>
              <a:ext cx="2304256" cy="19442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C511E5C6-95B5-AD59-76FF-474F7308349D}"/>
                </a:ext>
              </a:extLst>
            </p:cNvPr>
            <p:cNvGrpSpPr/>
            <p:nvPr/>
          </p:nvGrpSpPr>
          <p:grpSpPr>
            <a:xfrm>
              <a:off x="14160900" y="7119730"/>
              <a:ext cx="1584175" cy="610259"/>
              <a:chOff x="7536160" y="8797451"/>
              <a:chExt cx="956678" cy="209759"/>
            </a:xfrm>
          </p:grpSpPr>
          <p:sp>
            <p:nvSpPr>
              <p:cNvPr id="20" name="箭號: 向右 19">
                <a:extLst>
                  <a:ext uri="{FF2B5EF4-FFF2-40B4-BE49-F238E27FC236}">
                    <a16:creationId xmlns:a16="http://schemas.microsoft.com/office/drawing/2014/main" id="{584E7A57-99A6-6E4E-D8C3-B4FA02D20401}"/>
                  </a:ext>
                </a:extLst>
              </p:cNvPr>
              <p:cNvSpPr/>
              <p:nvPr/>
            </p:nvSpPr>
            <p:spPr>
              <a:xfrm rot="10800000">
                <a:off x="7536160" y="8798902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箭號: 向右 20">
                <a:extLst>
                  <a:ext uri="{FF2B5EF4-FFF2-40B4-BE49-F238E27FC236}">
                    <a16:creationId xmlns:a16="http://schemas.microsoft.com/office/drawing/2014/main" id="{7E38C6A3-4ED1-45DB-B674-EDA4E5045661}"/>
                  </a:ext>
                </a:extLst>
              </p:cNvPr>
              <p:cNvSpPr/>
              <p:nvPr/>
            </p:nvSpPr>
            <p:spPr>
              <a:xfrm>
                <a:off x="7752183" y="8797451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模型 21">
                <a:extLst>
                  <a:ext uri="{FF2B5EF4-FFF2-40B4-BE49-F238E27FC236}">
                    <a16:creationId xmlns:a16="http://schemas.microsoft.com/office/drawing/2014/main" id="{6EE4D6A5-E2B4-F392-305D-68E9038F8C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2098656"/>
                  </p:ext>
                </p:extLst>
              </p:nvPr>
            </p:nvGraphicFramePr>
            <p:xfrm>
              <a:off x="6384032" y="1526430"/>
              <a:ext cx="5041587" cy="225303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41587" cy="2253039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91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模型 21">
                <a:extLst>
                  <a:ext uri="{FF2B5EF4-FFF2-40B4-BE49-F238E27FC236}">
                    <a16:creationId xmlns:a16="http://schemas.microsoft.com/office/drawing/2014/main" id="{6EE4D6A5-E2B4-F392-305D-68E9038F8C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4032" y="1526430"/>
                <a:ext cx="5041587" cy="22530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81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357301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9768408" y="620688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9768408" y="3789040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9734748" y="2865250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9687460" y="6091775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4779186"/>
                  </p:ext>
                </p:extLst>
              </p:nvPr>
            </p:nvGraphicFramePr>
            <p:xfrm>
              <a:off x="12936760" y="1795900"/>
              <a:ext cx="7272808" cy="12438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272808" cy="1243839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26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6760" y="1795900"/>
                <a:ext cx="7272808" cy="1243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0607511"/>
                  </p:ext>
                </p:extLst>
              </p:nvPr>
            </p:nvGraphicFramePr>
            <p:xfrm>
              <a:off x="623392" y="7893496"/>
              <a:ext cx="4505029" cy="153342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05029" cy="1533424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57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392" y="7893496"/>
                <a:ext cx="4505029" cy="1533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7850766"/>
                  </p:ext>
                </p:extLst>
              </p:nvPr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1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9370376"/>
                  </p:ext>
                </p:extLst>
              </p:nvPr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5246019"/>
                  </p:ext>
                </p:extLst>
              </p:nvPr>
            </p:nvGraphicFramePr>
            <p:xfrm>
              <a:off x="536805" y="3788018"/>
              <a:ext cx="4581228" cy="15524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81228" cy="1552475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 ax="280750" ay="1249703" az="1000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75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805" y="3788018"/>
                <a:ext cx="4581228" cy="1552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6412427"/>
                  </p:ext>
                </p:extLst>
              </p:nvPr>
            </p:nvGraphicFramePr>
            <p:xfrm>
              <a:off x="3359696" y="2270512"/>
              <a:ext cx="9289032" cy="143660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289032" cy="1436603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2818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9696" y="2270512"/>
                <a:ext cx="9289032" cy="1436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46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415</Words>
  <Application>Microsoft Office PowerPoint</Application>
  <PresentationFormat>寬螢幕</PresentationFormat>
  <Paragraphs>97</Paragraphs>
  <Slides>39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9" baseType="lpstr">
      <vt:lpstr>微軟正黑體 Light</vt:lpstr>
      <vt:lpstr>Calibri Light</vt:lpstr>
      <vt:lpstr>Yu Gothic UI Semibold</vt:lpstr>
      <vt:lpstr>Consolas</vt:lpstr>
      <vt:lpstr>微軟正黑體</vt:lpstr>
      <vt:lpstr>Calibri</vt:lpstr>
      <vt:lpstr>Arial</vt:lpstr>
      <vt:lpstr>華康少女文字W5</vt:lpstr>
      <vt:lpstr>Candara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MAC (Medium Access Control)/ BIA(Burned In Addressses)</vt:lpstr>
      <vt:lpstr>MAC Table</vt:lpstr>
      <vt:lpstr>ARP(Address Resolution Protocol)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用瀏覽器打開: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EACH CHEN</dc:creator>
  <cp:lastModifiedBy>EACH CHEN</cp:lastModifiedBy>
  <cp:revision>17</cp:revision>
  <dcterms:created xsi:type="dcterms:W3CDTF">2023-11-25T12:16:38Z</dcterms:created>
  <dcterms:modified xsi:type="dcterms:W3CDTF">2023-12-04T15:31:45Z</dcterms:modified>
</cp:coreProperties>
</file>